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  <p:sldMasterId id="2147483734" r:id="rId3"/>
  </p:sldMasterIdLst>
  <p:notesMasterIdLst>
    <p:notesMasterId r:id="rId63"/>
  </p:notesMasterIdLst>
  <p:handoutMasterIdLst>
    <p:handoutMasterId r:id="rId64"/>
  </p:handoutMasterIdLst>
  <p:sldIdLst>
    <p:sldId id="415" r:id="rId4"/>
    <p:sldId id="504" r:id="rId5"/>
    <p:sldId id="262" r:id="rId6"/>
    <p:sldId id="263" r:id="rId7"/>
    <p:sldId id="264" r:id="rId8"/>
    <p:sldId id="265" r:id="rId9"/>
    <p:sldId id="266" r:id="rId10"/>
    <p:sldId id="267" r:id="rId11"/>
    <p:sldId id="1023" r:id="rId12"/>
    <p:sldId id="1138" r:id="rId13"/>
    <p:sldId id="268" r:id="rId14"/>
    <p:sldId id="269" r:id="rId15"/>
    <p:sldId id="270" r:id="rId16"/>
    <p:sldId id="1190" r:id="rId17"/>
    <p:sldId id="272" r:id="rId18"/>
    <p:sldId id="273" r:id="rId19"/>
    <p:sldId id="1192" r:id="rId20"/>
    <p:sldId id="274" r:id="rId21"/>
    <p:sldId id="275" r:id="rId22"/>
    <p:sldId id="278" r:id="rId23"/>
    <p:sldId id="279" r:id="rId24"/>
    <p:sldId id="281" r:id="rId25"/>
    <p:sldId id="282" r:id="rId26"/>
    <p:sldId id="283" r:id="rId27"/>
    <p:sldId id="284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6" r:id="rId37"/>
    <p:sldId id="297" r:id="rId38"/>
    <p:sldId id="298" r:id="rId39"/>
    <p:sldId id="300" r:id="rId40"/>
    <p:sldId id="302" r:id="rId41"/>
    <p:sldId id="303" r:id="rId42"/>
    <p:sldId id="304" r:id="rId43"/>
    <p:sldId id="309" r:id="rId44"/>
    <p:sldId id="305" r:id="rId45"/>
    <p:sldId id="306" r:id="rId46"/>
    <p:sldId id="307" r:id="rId47"/>
    <p:sldId id="2360" r:id="rId48"/>
    <p:sldId id="1139" r:id="rId49"/>
    <p:sldId id="1140" r:id="rId50"/>
    <p:sldId id="1238" r:id="rId51"/>
    <p:sldId id="1239" r:id="rId52"/>
    <p:sldId id="1240" r:id="rId53"/>
    <p:sldId id="1241" r:id="rId54"/>
    <p:sldId id="2354" r:id="rId55"/>
    <p:sldId id="2355" r:id="rId56"/>
    <p:sldId id="2356" r:id="rId57"/>
    <p:sldId id="2358" r:id="rId58"/>
    <p:sldId id="2217" r:id="rId59"/>
    <p:sldId id="1188" r:id="rId60"/>
    <p:sldId id="1266" r:id="rId61"/>
    <p:sldId id="2359" r:id="rId62"/>
  </p:sldIdLst>
  <p:sldSz cx="9144000" cy="6858000" type="screen4x3"/>
  <p:notesSz cx="9236075" cy="7010400"/>
  <p:custDataLst>
    <p:tags r:id="rId6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5" autoAdjust="0"/>
    <p:restoredTop sz="96149" autoAdjust="0"/>
  </p:normalViewPr>
  <p:slideViewPr>
    <p:cSldViewPr>
      <p:cViewPr varScale="1">
        <p:scale>
          <a:sx n="164" d="100"/>
          <a:sy n="164" d="100"/>
        </p:scale>
        <p:origin x="4416" y="12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02299" cy="351737"/>
          </a:xfrm>
          <a:prstGeom prst="rect">
            <a:avLst/>
          </a:prstGeom>
        </p:spPr>
        <p:txBody>
          <a:bodyPr vert="horz" lIns="92824" tIns="46412" rIns="92824" bIns="4641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31638" y="1"/>
            <a:ext cx="4002299" cy="351737"/>
          </a:xfrm>
          <a:prstGeom prst="rect">
            <a:avLst/>
          </a:prstGeom>
        </p:spPr>
        <p:txBody>
          <a:bodyPr vert="horz" lIns="92824" tIns="46412" rIns="92824" bIns="46412" rtlCol="0"/>
          <a:lstStyle>
            <a:lvl1pPr algn="r">
              <a:defRPr sz="1200"/>
            </a:lvl1pPr>
          </a:lstStyle>
          <a:p>
            <a:fld id="{FA7FA449-3C3B-4101-866E-1BE10201A3C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02299" cy="351736"/>
          </a:xfrm>
          <a:prstGeom prst="rect">
            <a:avLst/>
          </a:prstGeom>
        </p:spPr>
        <p:txBody>
          <a:bodyPr vert="horz" lIns="92824" tIns="46412" rIns="92824" bIns="46412" rtlCol="0" anchor="b"/>
          <a:lstStyle>
            <a:lvl1pPr algn="l">
              <a:defRPr sz="1200"/>
            </a:lvl1pPr>
          </a:lstStyle>
          <a:p>
            <a:r>
              <a:rPr lang="en-US"/>
              <a:t>Lect.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31638" y="6658664"/>
            <a:ext cx="4002299" cy="351736"/>
          </a:xfrm>
          <a:prstGeom prst="rect">
            <a:avLst/>
          </a:prstGeom>
        </p:spPr>
        <p:txBody>
          <a:bodyPr vert="horz" lIns="92824" tIns="46412" rIns="92824" bIns="46412" rtlCol="0" anchor="b"/>
          <a:lstStyle>
            <a:lvl1pPr algn="r">
              <a:defRPr sz="1200"/>
            </a:lvl1pPr>
          </a:lstStyle>
          <a:p>
            <a:fld id="{57985D66-0E5D-4924-801D-F108F324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1000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02299" cy="350520"/>
          </a:xfrm>
          <a:prstGeom prst="rect">
            <a:avLst/>
          </a:prstGeom>
        </p:spPr>
        <p:txBody>
          <a:bodyPr vert="horz" lIns="92824" tIns="46412" rIns="92824" bIns="46412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1638" y="0"/>
            <a:ext cx="4002299" cy="350520"/>
          </a:xfrm>
          <a:prstGeom prst="rect">
            <a:avLst/>
          </a:prstGeom>
        </p:spPr>
        <p:txBody>
          <a:bodyPr vert="horz" lIns="92824" tIns="46412" rIns="92824" bIns="46412" rtlCol="0"/>
          <a:lstStyle>
            <a:lvl1pPr algn="r">
              <a:defRPr sz="1200"/>
            </a:lvl1pPr>
          </a:lstStyle>
          <a:p>
            <a:fld id="{7E510B02-3BBF-4046-B355-3A398DF581CB}" type="datetimeFigureOut">
              <a:rPr lang="zh-HK" altLang="en-US" smtClean="0"/>
              <a:t>6/7/2022</a:t>
            </a:fld>
            <a:endParaRPr lang="zh-HK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5438" y="527050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24" tIns="46412" rIns="92824" bIns="46412" rtlCol="0" anchor="ctr"/>
          <a:lstStyle/>
          <a:p>
            <a:endParaRPr lang="zh-HK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3608" y="3329940"/>
            <a:ext cx="7388860" cy="3154680"/>
          </a:xfrm>
          <a:prstGeom prst="rect">
            <a:avLst/>
          </a:prstGeom>
        </p:spPr>
        <p:txBody>
          <a:bodyPr vert="horz" lIns="92824" tIns="46412" rIns="92824" bIns="46412" rtlCol="0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02299" cy="350520"/>
          </a:xfrm>
          <a:prstGeom prst="rect">
            <a:avLst/>
          </a:prstGeom>
        </p:spPr>
        <p:txBody>
          <a:bodyPr vert="horz" lIns="92824" tIns="46412" rIns="92824" bIns="46412" rtlCol="0" anchor="b"/>
          <a:lstStyle>
            <a:lvl1pPr algn="l">
              <a:defRPr sz="1200"/>
            </a:lvl1pPr>
          </a:lstStyle>
          <a:p>
            <a:r>
              <a:rPr lang="en-US" altLang="zh-HK"/>
              <a:t>Lect. 5</a:t>
            </a:r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1638" y="6658664"/>
            <a:ext cx="4002299" cy="350520"/>
          </a:xfrm>
          <a:prstGeom prst="rect">
            <a:avLst/>
          </a:prstGeom>
        </p:spPr>
        <p:txBody>
          <a:bodyPr vert="horz" lIns="92824" tIns="46412" rIns="92824" bIns="46412" rtlCol="0" anchor="b"/>
          <a:lstStyle>
            <a:lvl1pPr algn="r">
              <a:defRPr sz="1200"/>
            </a:lvl1pPr>
          </a:lstStyle>
          <a:p>
            <a:fld id="{F080DC9D-4582-44E3-85B6-5F6E1027C4F0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4902206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Shape 1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Car image is photo taken by Lane McIntosh, permission to use.</a:t>
            </a:r>
          </a:p>
        </p:txBody>
      </p:sp>
    </p:spTree>
    <p:extLst>
      <p:ext uri="{BB962C8B-B14F-4D97-AF65-F5344CB8AC3E}">
        <p14:creationId xmlns:p14="http://schemas.microsoft.com/office/powerpoint/2010/main" val="2648601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896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057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this cute cat picture, the image classification task would be looking at this picture and ouput a single label cat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826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073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049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267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568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52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252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09177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13666"/>
            <a:ext cx="2057400" cy="365125"/>
          </a:xfrm>
        </p:spPr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71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13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40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22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X Huo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08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10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57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30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92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11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9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3615"/>
            <a:ext cx="659744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3767"/>
            <a:ext cx="7886700" cy="40531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13668"/>
            <a:ext cx="2057400" cy="365125"/>
          </a:xfrm>
        </p:spPr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61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62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46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11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Char char="●"/>
              <a:defRPr sz="1800"/>
            </a:lvl1pPr>
            <a:lvl2pPr lvl="1" rtl="0">
              <a:spcBef>
                <a:spcPts val="0"/>
              </a:spcBef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655703" y="6223800"/>
            <a:ext cx="732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rgbClr val="FFFFFF"/>
                </a:solidFill>
              </a:rPr>
              <a:pPr/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7002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655704" y="6223800"/>
            <a:ext cx="7755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rgbClr val="FFFFFF"/>
                </a:solidFill>
              </a:rPr>
              <a:pPr/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771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7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2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351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09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42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23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29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637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09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261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798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01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533333"/>
            <a:ext cx="2057400" cy="365125"/>
          </a:xfrm>
        </p:spPr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16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64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5630"/>
            <a:ext cx="6902245" cy="6279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523499"/>
            <a:ext cx="2057400" cy="365125"/>
          </a:xfrm>
        </p:spPr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66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543165"/>
            <a:ext cx="2057400" cy="365125"/>
          </a:xfrm>
        </p:spPr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5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19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95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1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X Huo</a:t>
            </a:r>
            <a:endParaRPr lang="en-US" dirty="0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b="1"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  <a:sym typeface="Symbol" pitchFamily="-112" charset="2"/>
              </a:rPr>
              <a:t>CDC short course</a:t>
            </a:r>
            <a:endParaRPr lang="en-US" b="1" dirty="0">
              <a:latin typeface="Arial Narrow" pitchFamily="-112" charset="0"/>
              <a:ea typeface="ＭＳ Ｐゴシック" pitchFamily="-112" charset="-128"/>
              <a:cs typeface="ＭＳ Ｐゴシック" pitchFamily="-112" charset="-128"/>
              <a:sym typeface="Symbol" pitchFamily="-112" charset="2"/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651A289-BEF2-FC49-AB93-B19BD27FB5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299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12" Type="http://schemas.openxmlformats.org/officeDocument/2006/relationships/image" Target="../media/image49.em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11" Type="http://schemas.openxmlformats.org/officeDocument/2006/relationships/image" Target="../media/image48.emf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3.png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pixabay.com/en/pets-christmas-dogs-cat-962215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3.png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pixabay.com/en/pets-christmas-dogs-cat-962215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3.png"/><Relationship Id="rId5" Type="http://schemas.openxmlformats.org/officeDocument/2006/relationships/hyperlink" Target="https://pixabay.com/en/cows-two-cows-dairy-agriculture-1264546/" TargetMode="External"/><Relationship Id="rId4" Type="http://schemas.openxmlformats.org/officeDocument/2006/relationships/hyperlink" Target="https://pixabay.com/p-1246693/?no_redirect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4" y="2628900"/>
            <a:ext cx="7143750" cy="1943098"/>
          </a:xfrm>
        </p:spPr>
        <p:txBody>
          <a:bodyPr>
            <a:noAutofit/>
          </a:bodyPr>
          <a:lstStyle/>
          <a:p>
            <a:r>
              <a:rPr lang="en-US" sz="5400" b="1" dirty="0"/>
              <a:t>Introduction to Deep Learning: Algorithms and Their Applications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382" y="4629150"/>
            <a:ext cx="5539237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CDC Short Course</a:t>
            </a:r>
            <a:endParaRPr lang="zh-CN" altLang="en-US" dirty="0"/>
          </a:p>
          <a:p>
            <a:r>
              <a:rPr lang="en-US" sz="3000" dirty="0"/>
              <a:t>Xiaoming Huo, Georgia Tech</a:t>
            </a:r>
          </a:p>
        </p:txBody>
      </p:sp>
      <p:sp>
        <p:nvSpPr>
          <p:cNvPr id="5" name="PB"/>
          <p:cNvSpPr/>
          <p:nvPr/>
        </p:nvSpPr>
        <p:spPr>
          <a:xfrm>
            <a:off x="1143000" y="857250"/>
            <a:ext cx="0" cy="0"/>
          </a:xfrm>
          <a:prstGeom prst="rect">
            <a:avLst/>
          </a:prstGeom>
          <a:solidFill>
            <a:srgbClr val="7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78AA4-C5C0-AD05-81F2-61D398E94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0154C-CDE4-33E6-73D4-3742910CE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78DF2-1658-5891-D3D0-867AFE74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3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View = Inefficient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9144000" cy="256624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215AE-D714-D16E-5DB6-AA5493F6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X Huo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61BD3FF-8DFE-36B5-EEDE-1A956AE8B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CDC short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0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8"/>
          <p:cNvSpPr/>
          <p:nvPr/>
        </p:nvSpPr>
        <p:spPr>
          <a:xfrm>
            <a:off x="5626100" y="5048250"/>
            <a:ext cx="2108200" cy="279400"/>
          </a:xfrm>
          <a:custGeom>
            <a:avLst/>
            <a:gdLst>
              <a:gd name="connsiteX0" fmla="*/ 19038 w 2108200"/>
              <a:gd name="connsiteY0" fmla="*/ 287366 h 279400"/>
              <a:gd name="connsiteX1" fmla="*/ 2108320 w 2108200"/>
              <a:gd name="connsiteY1" fmla="*/ 17834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08200" h="279400">
                <a:moveTo>
                  <a:pt x="19038" y="287366"/>
                </a:moveTo>
                <a:lnTo>
                  <a:pt x="2108320" y="17834"/>
                </a:lnTo>
              </a:path>
            </a:pathLst>
          </a:custGeom>
          <a:ln w="25400">
            <a:solidFill>
              <a:srgbClr val="FBB54A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9"/>
          <p:cNvSpPr txBox="1"/>
          <p:nvPr/>
        </p:nvSpPr>
        <p:spPr>
          <a:xfrm>
            <a:off x="368300" y="1003210"/>
            <a:ext cx="5403908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Idea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#1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-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Translation</a:t>
            </a:r>
            <a:r>
              <a:rPr lang="en-US" altLang="zh-CN" sz="2800" b="1" spc="-1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Invariance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381000" y="2956223"/>
            <a:ext cx="6854496" cy="8386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lang="en-US" altLang="zh-CN" sz="240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shift</a:t>
            </a:r>
            <a:r>
              <a:rPr lang="en-US" altLang="zh-CN" sz="2400" spc="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in</a:t>
            </a:r>
            <a:r>
              <a:rPr lang="en-US" altLang="zh-CN" sz="240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lang="en-US" altLang="zh-CN" sz="2400" i="1" spc="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also</a:t>
            </a:r>
            <a:r>
              <a:rPr lang="en-US" altLang="zh-CN" sz="240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leads</a:t>
            </a:r>
            <a:r>
              <a:rPr lang="en-US" altLang="zh-CN" sz="2400" spc="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to</a:t>
            </a:r>
            <a:r>
              <a:rPr lang="en-US" altLang="zh-CN" sz="240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lang="en-US" altLang="zh-CN" sz="2400" spc="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shift</a:t>
            </a:r>
            <a:r>
              <a:rPr lang="en-US" altLang="zh-CN" sz="240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in</a:t>
            </a:r>
            <a:r>
              <a:rPr lang="en-US" altLang="zh-CN" sz="240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Arial"/>
                <a:ea typeface="Arial"/>
              </a:rPr>
              <a:t>h</a:t>
            </a:r>
          </a:p>
          <a:p>
            <a:pPr>
              <a:spcBef>
                <a:spcPts val="254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lang="en-US" altLang="zh-CN" sz="2400" i="1" spc="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should</a:t>
            </a:r>
            <a:r>
              <a:rPr lang="en-US" altLang="zh-CN" sz="2400" spc="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not</a:t>
            </a:r>
            <a:r>
              <a:rPr lang="en-US" altLang="zh-CN" sz="2400" spc="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depend</a:t>
            </a:r>
            <a:r>
              <a:rPr lang="en-US" altLang="zh-CN" sz="2400" spc="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on</a:t>
            </a:r>
            <a:r>
              <a:rPr lang="en-US" altLang="zh-CN" sz="2400" spc="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lang="en-US" altLang="zh-CN" sz="2400" i="1" dirty="0">
                <a:solidFill>
                  <a:srgbClr val="000000"/>
                </a:solidFill>
                <a:latin typeface="Arial"/>
                <a:ea typeface="Arial"/>
              </a:rPr>
              <a:t>i,j).</a:t>
            </a:r>
            <a:r>
              <a:rPr lang="en-US" altLang="zh-CN" sz="2400" i="1" spc="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Fix</a:t>
            </a:r>
            <a:r>
              <a:rPr lang="en-US" altLang="zh-CN" sz="2400" spc="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via</a:t>
            </a:r>
            <a:r>
              <a:rPr lang="en-US" altLang="zh-CN" sz="2400" spc="120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2800" i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altLang="zh-CN" sz="2000" i="1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73" name="TextBox 73"/>
          <p:cNvSpPr txBox="1"/>
          <p:nvPr/>
        </p:nvSpPr>
        <p:spPr>
          <a:xfrm>
            <a:off x="2928662" y="4099333"/>
            <a:ext cx="1457459" cy="8367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65929" indent="-965929" hangingPunct="0">
              <a:lnSpc>
                <a:spcPct val="107500"/>
              </a:lnSpc>
            </a:pPr>
            <a:r>
              <a:rPr lang="en-US" altLang="zh-CN" sz="3000" i="1" spc="409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2100" i="1" spc="16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2100" spc="14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2100" i="1" spc="160" dirty="0">
                <a:solidFill>
                  <a:srgbClr val="000000"/>
                </a:solidFill>
                <a:latin typeface="Times New Roman"/>
                <a:ea typeface="Times New Roman"/>
              </a:rPr>
              <a:t>j</a:t>
            </a:r>
            <a:r>
              <a:rPr lang="en-US" altLang="zh-CN" sz="2100" i="1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465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000" spc="2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584" dirty="0">
                <a:solidFill>
                  <a:srgbClr val="000000"/>
                </a:solidFill>
                <a:latin typeface="Times New Roman"/>
                <a:ea typeface="Times New Roman"/>
              </a:rPr>
              <a:t>∑</a:t>
            </a:r>
            <a:r>
              <a:rPr lang="en-US" altLang="zh-CN" sz="3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00" i="1" spc="1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100" spc="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2100" i="1" spc="1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4495801" y="5026403"/>
            <a:ext cx="3294009" cy="748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That’s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2-D</a:t>
            </a:r>
            <a:r>
              <a:rPr lang="en-US" altLang="zh-CN" sz="240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convolution</a:t>
            </a:r>
          </a:p>
          <a:p>
            <a:pPr indent="1016000">
              <a:spcBef>
                <a:spcPts val="135"/>
              </a:spcBef>
            </a:pPr>
            <a:r>
              <a:rPr lang="en-US" altLang="zh-CN" sz="2400" spc="-5" dirty="0">
                <a:solidFill>
                  <a:srgbClr val="F69F27"/>
                </a:solidFill>
                <a:latin typeface="Arial"/>
                <a:ea typeface="Arial"/>
              </a:rPr>
              <a:t>cr</a:t>
            </a:r>
            <a:r>
              <a:rPr lang="en-US" altLang="zh-CN" sz="2400" dirty="0">
                <a:solidFill>
                  <a:srgbClr val="F69F27"/>
                </a:solidFill>
                <a:latin typeface="Arial"/>
                <a:ea typeface="Arial"/>
              </a:rPr>
              <a:t>oss-correlation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7F86E-42D7-4409-9F46-BCFA55417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712" y="1847620"/>
            <a:ext cx="3313072" cy="10696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6BE74B-B569-49EE-B1A6-EF23967E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768" y="3383296"/>
            <a:ext cx="2304921" cy="594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D7F366-871C-46DF-9CCC-31D02245B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120" y="4124450"/>
            <a:ext cx="1639298" cy="595644"/>
          </a:xfrm>
          <a:prstGeom prst="rect">
            <a:avLst/>
          </a:prstGeom>
        </p:spPr>
      </p:pic>
      <p:sp>
        <p:nvSpPr>
          <p:cNvPr id="57" name="Date Placeholder 56">
            <a:extLst>
              <a:ext uri="{FF2B5EF4-FFF2-40B4-BE49-F238E27FC236}">
                <a16:creationId xmlns:a16="http://schemas.microsoft.com/office/drawing/2014/main" id="{CE95F1BA-8091-4CFC-4F53-E32429924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8" name="Footer Placeholder 57">
            <a:extLst>
              <a:ext uri="{FF2B5EF4-FFF2-40B4-BE49-F238E27FC236}">
                <a16:creationId xmlns:a16="http://schemas.microsoft.com/office/drawing/2014/main" id="{DB0CA1AE-B890-FB15-3CBD-5600DEDCA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70E472DA-1319-9CB2-3292-E47A61EF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8"/>
          <p:cNvSpPr txBox="1"/>
          <p:nvPr/>
        </p:nvSpPr>
        <p:spPr>
          <a:xfrm>
            <a:off x="368301" y="1003210"/>
            <a:ext cx="2992621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Idea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#2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-</a:t>
            </a:r>
            <a:r>
              <a:rPr lang="en-US" altLang="zh-CN" sz="28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Locality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81001" y="2795491"/>
            <a:ext cx="7600167" cy="7284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9166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We</a:t>
            </a:r>
            <a:r>
              <a:rPr lang="en-US" altLang="zh-CN" sz="240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shouldn’t</a:t>
            </a:r>
            <a:r>
              <a:rPr lang="en-US" altLang="zh-CN" sz="240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look</a:t>
            </a:r>
            <a:r>
              <a:rPr lang="en-US" altLang="zh-CN" sz="240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very</a:t>
            </a:r>
            <a:r>
              <a:rPr lang="en-US" altLang="zh-CN" sz="240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far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from</a:t>
            </a:r>
            <a:r>
              <a:rPr lang="en-US" altLang="zh-CN" sz="240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x(i,j)</a:t>
            </a:r>
            <a:r>
              <a:rPr lang="en-US" altLang="zh-CN" sz="240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in</a:t>
            </a:r>
            <a:r>
              <a:rPr lang="en-US" altLang="zh-CN" sz="240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order</a:t>
            </a:r>
            <a:r>
              <a:rPr lang="en-US" altLang="zh-CN" sz="240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to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assess</a:t>
            </a:r>
          </a:p>
          <a:p>
            <a:pPr indent="2413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what’s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going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on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at</a:t>
            </a:r>
            <a:r>
              <a:rPr lang="en-US" altLang="zh-CN" sz="240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h(i,j)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81001" y="3537897"/>
            <a:ext cx="7741423" cy="4374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208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15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Outside</a:t>
            </a:r>
            <a:r>
              <a:rPr lang="en-US" altLang="zh-CN" sz="2400" spc="15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range</a:t>
            </a:r>
            <a:r>
              <a:rPr lang="en-US" altLang="zh-CN" sz="2400" spc="1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|</a:t>
            </a:r>
            <a:r>
              <a:rPr lang="en-US" altLang="zh-CN" sz="240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i="1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|</a:t>
            </a:r>
            <a:r>
              <a:rPr lang="en-US" altLang="zh-CN" sz="24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240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|</a:t>
            </a:r>
            <a:r>
              <a:rPr lang="en-US" altLang="zh-CN" sz="240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2400" i="1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|</a:t>
            </a:r>
            <a:r>
              <a:rPr lang="en-US" altLang="zh-CN" sz="24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&gt;</a:t>
            </a:r>
            <a:r>
              <a:rPr lang="en-US" altLang="zh-CN" sz="240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Δ</a:t>
            </a:r>
            <a:r>
              <a:rPr lang="en-US" altLang="zh-CN" sz="240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parameters</a:t>
            </a:r>
            <a:r>
              <a:rPr lang="en-US" altLang="zh-CN" sz="2400" spc="1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vanish</a:t>
            </a:r>
            <a:r>
              <a:rPr lang="en-US" altLang="zh-CN" sz="2400" spc="15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altLang="zh-CN" sz="24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6095-F185-4890-85B3-5987E848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28" y="1662540"/>
            <a:ext cx="3071080" cy="11036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47C371-A8C2-4366-B982-1DF80F9BE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364" y="3609825"/>
            <a:ext cx="1703637" cy="552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800039-3E3A-4948-BCDB-D533ADCE1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732" y="4273109"/>
            <a:ext cx="3787958" cy="1232831"/>
          </a:xfrm>
          <a:prstGeom prst="rect">
            <a:avLst/>
          </a:prstGeom>
        </p:spPr>
      </p:pic>
      <p:sp>
        <p:nvSpPr>
          <p:cNvPr id="57" name="Date Placeholder 56">
            <a:extLst>
              <a:ext uri="{FF2B5EF4-FFF2-40B4-BE49-F238E27FC236}">
                <a16:creationId xmlns:a16="http://schemas.microsoft.com/office/drawing/2014/main" id="{DD3F892D-61A8-5200-5355-BB9D9958F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8" name="Footer Placeholder 57">
            <a:extLst>
              <a:ext uri="{FF2B5EF4-FFF2-40B4-BE49-F238E27FC236}">
                <a16:creationId xmlns:a16="http://schemas.microsoft.com/office/drawing/2014/main" id="{2CC0EACB-9E7C-1C9C-78C6-4499D3A1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F6A9C94D-28E8-C801-0ACF-B1D0EE1C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920" y="1360170"/>
            <a:ext cx="5547360" cy="4594860"/>
          </a:xfrm>
          <a:prstGeom prst="rect">
            <a:avLst/>
          </a:prstGeom>
        </p:spPr>
      </p:pic>
      <p:sp>
        <p:nvSpPr>
          <p:cNvPr id="2" name="TextBox 89"/>
          <p:cNvSpPr txBox="1"/>
          <p:nvPr/>
        </p:nvSpPr>
        <p:spPr>
          <a:xfrm>
            <a:off x="368300" y="2979836"/>
            <a:ext cx="3051474" cy="3021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76200"/>
            <a:r>
              <a:rPr lang="en-US" altLang="zh-CN" sz="4000" b="1" spc="-5" dirty="0">
                <a:solidFill>
                  <a:srgbClr val="000000"/>
                </a:solidFill>
                <a:latin typeface="Arial"/>
                <a:ea typeface="Arial"/>
              </a:rPr>
              <a:t>Con</a:t>
            </a:r>
            <a:r>
              <a:rPr lang="en-US" altLang="zh-CN" sz="4000" b="1" dirty="0">
                <a:solidFill>
                  <a:srgbClr val="000000"/>
                </a:solidFill>
                <a:latin typeface="Arial"/>
                <a:ea typeface="Arial"/>
              </a:rPr>
              <a:t>volution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55"/>
              </a:lnSpc>
            </a:pPr>
            <a:endParaRPr lang="en-US" dirty="0"/>
          </a:p>
          <a:p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 </a:t>
            </a:r>
            <a:endParaRPr lang="en-US" altLang="zh-CN" sz="1300" dirty="0">
              <a:solidFill>
                <a:srgbClr val="464644"/>
              </a:solidFill>
              <a:latin typeface="Arial"/>
              <a:ea typeface="Arial"/>
            </a:endParaRPr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30D3E879-5A92-7703-0C3F-C229FDD47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6013D4EA-AEAF-9279-483C-47A2199DA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9B32E7DB-8460-1438-89AE-25A515CD9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1550E6-1DFF-B84C-BFE3-E4371400DA8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pic>
        <p:nvPicPr>
          <p:cNvPr id="6" name="Picture 5" descr="Convolution_of_box_signal_with_itself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04698"/>
            <a:ext cx="5943600" cy="1866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" y="59436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"Convolution of box signal with itself2" by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Convolution_of_box_signal_with_itself.gif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: Brian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Ambergderivative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work: Tinos (talk) -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Convolution_of_box_signal_with_itself.gif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. Licensed under CC BY-SA 3.0 via Commons - 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commons.wikimedia.org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/wiki/File:Convolution_of_box_signal_with_itself2.gif#/media/File:Convolution_of_box_signal_with_itself2.gif</a:t>
            </a:r>
          </a:p>
        </p:txBody>
      </p:sp>
      <p:pic>
        <p:nvPicPr>
          <p:cNvPr id="8" name="Picture 7" descr="Convolution_of_spiky_function_with_box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505200"/>
            <a:ext cx="5943600" cy="17145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2562D-1C7C-572F-9AF1-A3D1613C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6668A-56B4-085B-5C6C-EE4F1DCE3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CDC short course</a:t>
            </a:r>
          </a:p>
        </p:txBody>
      </p:sp>
    </p:spTree>
    <p:extLst>
      <p:ext uri="{BB962C8B-B14F-4D97-AF65-F5344CB8AC3E}">
        <p14:creationId xmlns:p14="http://schemas.microsoft.com/office/powerpoint/2010/main" val="4016885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59" y="1649730"/>
            <a:ext cx="8587740" cy="3543300"/>
          </a:xfrm>
          <a:prstGeom prst="rect">
            <a:avLst/>
          </a:prstGeom>
        </p:spPr>
      </p:pic>
      <p:sp>
        <p:nvSpPr>
          <p:cNvPr id="2" name="TextBox 98"/>
          <p:cNvSpPr txBox="1"/>
          <p:nvPr/>
        </p:nvSpPr>
        <p:spPr>
          <a:xfrm>
            <a:off x="368301" y="1003210"/>
            <a:ext cx="3802353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2-D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Cross</a:t>
            </a:r>
            <a:r>
              <a:rPr lang="en-US" altLang="zh-CN" sz="2800" b="1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Correlation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103339" y="4045505"/>
            <a:ext cx="3984832" cy="1456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19,</a:t>
            </a:r>
          </a:p>
          <a:p>
            <a:pPr>
              <a:spcBef>
                <a:spcPts val="300"/>
              </a:spcBef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25,</a:t>
            </a:r>
          </a:p>
          <a:p>
            <a:pPr>
              <a:spcBef>
                <a:spcPts val="300"/>
              </a:spcBef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6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7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37,</a:t>
            </a:r>
          </a:p>
          <a:p>
            <a:pPr>
              <a:spcBef>
                <a:spcPts val="300"/>
              </a:spcBef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7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8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43.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6832601" y="5094475"/>
            <a:ext cx="1454969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dirty="0">
                <a:solidFill>
                  <a:srgbClr val="464644"/>
                </a:solidFill>
                <a:latin typeface="Arial"/>
                <a:ea typeface="Arial"/>
              </a:rPr>
              <a:t>(vdumoulin@</a:t>
            </a:r>
            <a:r>
              <a:rPr lang="en-US" altLang="zh-CN" sz="1200" spc="-10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464644"/>
                </a:solidFill>
                <a:latin typeface="Arial"/>
                <a:ea typeface="Arial"/>
              </a:rPr>
              <a:t>Github)</a:t>
            </a:r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24C2C8B2-D429-EAC6-40A8-C2C57A4A0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83036376-7CEE-196B-5C6C-F53268E70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465B533F-8FBF-187D-DBAF-2ACEB683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535430"/>
            <a:ext cx="5402580" cy="1607820"/>
          </a:xfrm>
          <a:prstGeom prst="rect">
            <a:avLst/>
          </a:prstGeom>
        </p:spPr>
      </p:pic>
      <p:sp>
        <p:nvSpPr>
          <p:cNvPr id="2" name="TextBox 104"/>
          <p:cNvSpPr txBox="1"/>
          <p:nvPr/>
        </p:nvSpPr>
        <p:spPr>
          <a:xfrm>
            <a:off x="368301" y="1003210"/>
            <a:ext cx="3920313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2-D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Convolution</a:t>
            </a:r>
            <a:r>
              <a:rPr lang="en-US" altLang="zh-CN" sz="28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Layer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368301" y="4798545"/>
            <a:ext cx="5301229" cy="1004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827874">
              <a:lnSpc>
                <a:spcPct val="125416"/>
              </a:lnSpc>
            </a:pPr>
            <a:r>
              <a:rPr lang="en-US" altLang="zh-CN" sz="3000" b="1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000" b="1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0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000" b="1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Times New Roman"/>
                <a:ea typeface="Times New Roman"/>
              </a:rPr>
              <a:t>⋆</a:t>
            </a:r>
            <a:r>
              <a:rPr lang="en-US" altLang="zh-CN" sz="30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000" b="1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30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i="1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</a:p>
          <a:p>
            <a:pPr>
              <a:lnSpc>
                <a:spcPts val="575"/>
              </a:lnSpc>
            </a:pPr>
            <a:endParaRPr lang="en-US" dirty="0"/>
          </a:p>
          <a:p>
            <a:pPr hangingPunct="0">
              <a:lnSpc>
                <a:spcPct val="95416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/>
                <a:ea typeface="Arial"/>
              </a:rPr>
              <a:t>W</a:t>
            </a:r>
            <a:r>
              <a:rPr lang="en-US" altLang="zh-CN" sz="2400" b="1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and</a:t>
            </a:r>
            <a:r>
              <a:rPr lang="en-US" altLang="zh-CN" sz="2400" spc="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lang="en-US" altLang="zh-CN" sz="2400" i="1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are</a:t>
            </a:r>
            <a:r>
              <a:rPr lang="en-US" altLang="zh-CN" sz="2400" spc="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learnable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parameters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 </a:t>
            </a:r>
            <a:endParaRPr lang="en-US" altLang="zh-CN" sz="1300" dirty="0">
              <a:solidFill>
                <a:srgbClr val="464644"/>
              </a:solidFill>
              <a:latin typeface="Arial"/>
              <a:ea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EA476E-24F9-41D0-874B-625807C5A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7" y="3014341"/>
            <a:ext cx="6730336" cy="1784204"/>
          </a:xfrm>
          <a:prstGeom prst="rect">
            <a:avLst/>
          </a:prstGeom>
        </p:spPr>
      </p:pic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B50469FB-1D00-73AE-C344-3896F04D9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24388B35-2D3B-32CE-562F-F5ECEC85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8EC2371F-657D-0582-26B3-4FEEAE4F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pic>
        <p:nvPicPr>
          <p:cNvPr id="1026" name="Picture 2" descr="./_images/no_padding_no_strid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0"/>
            <a:ext cx="23241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17" y="5029200"/>
            <a:ext cx="7528983" cy="10657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0494"/>
            <a:ext cx="9144000" cy="2277012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Figure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Dumoulin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Visin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, 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arxiv.org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/pdf/1603.07285.pdf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C8AE13-E9F7-0FE1-F7A8-22F3F4186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X Huo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E5527-176F-6896-72D8-83A625049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CDC short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750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2594610"/>
            <a:ext cx="1562100" cy="1554480"/>
          </a:xfrm>
          <a:prstGeom prst="rect">
            <a:avLst/>
          </a:prstGeom>
        </p:spPr>
      </p:pic>
      <p:pic>
        <p:nvPicPr>
          <p:cNvPr id="114" name="Picture 1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920" y="1002030"/>
            <a:ext cx="1554480" cy="1546860"/>
          </a:xfrm>
          <a:prstGeom prst="rect">
            <a:avLst/>
          </a:prstGeom>
        </p:spPr>
      </p:pic>
      <p:pic>
        <p:nvPicPr>
          <p:cNvPr id="115" name="Picture 1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920" y="2655570"/>
            <a:ext cx="1554480" cy="1546860"/>
          </a:xfrm>
          <a:prstGeom prst="rect">
            <a:avLst/>
          </a:prstGeom>
        </p:spPr>
      </p:pic>
      <p:pic>
        <p:nvPicPr>
          <p:cNvPr id="116" name="Picture 1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4309110"/>
            <a:ext cx="1554480" cy="1554480"/>
          </a:xfrm>
          <a:prstGeom prst="rect">
            <a:avLst/>
          </a:prstGeom>
        </p:spPr>
      </p:pic>
      <p:pic>
        <p:nvPicPr>
          <p:cNvPr id="117" name="Picture 1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280" y="4423410"/>
            <a:ext cx="1965960" cy="1325880"/>
          </a:xfrm>
          <a:prstGeom prst="rect">
            <a:avLst/>
          </a:prstGeom>
        </p:spPr>
      </p:pic>
      <p:pic>
        <p:nvPicPr>
          <p:cNvPr id="118" name="Picture 1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620" y="2769871"/>
            <a:ext cx="1851660" cy="1188719"/>
          </a:xfrm>
          <a:prstGeom prst="rect">
            <a:avLst/>
          </a:prstGeom>
        </p:spPr>
      </p:pic>
      <p:pic>
        <p:nvPicPr>
          <p:cNvPr id="119" name="Picture 1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620" y="1223011"/>
            <a:ext cx="1851660" cy="1112519"/>
          </a:xfrm>
          <a:prstGeom prst="rect">
            <a:avLst/>
          </a:prstGeom>
        </p:spPr>
      </p:pic>
      <p:sp>
        <p:nvSpPr>
          <p:cNvPr id="2" name="TextBox 119"/>
          <p:cNvSpPr txBox="1"/>
          <p:nvPr/>
        </p:nvSpPr>
        <p:spPr>
          <a:xfrm>
            <a:off x="368300" y="1003210"/>
            <a:ext cx="1787492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spc="-5" dirty="0">
                <a:solidFill>
                  <a:srgbClr val="000000"/>
                </a:solidFill>
                <a:latin typeface="Arial"/>
                <a:ea typeface="Arial"/>
              </a:rPr>
              <a:t>Ex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amples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6934201" y="1631440"/>
            <a:ext cx="1575901" cy="1950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Edge</a:t>
            </a:r>
            <a:r>
              <a:rPr lang="en-US" altLang="zh-CN" spc="-5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Detection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35"/>
              </a:lnSpc>
            </a:pPr>
            <a:endParaRPr lang="en-US" dirty="0"/>
          </a:p>
          <a:p>
            <a:r>
              <a:rPr lang="en-US" altLang="zh-CN" spc="-5" dirty="0">
                <a:solidFill>
                  <a:srgbClr val="464644"/>
                </a:solidFill>
                <a:latin typeface="Arial"/>
                <a:ea typeface="Arial"/>
              </a:rPr>
              <a:t>Sh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arpen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977900" y="4294375"/>
            <a:ext cx="855412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spc="-5" dirty="0">
                <a:solidFill>
                  <a:srgbClr val="464644"/>
                </a:solidFill>
                <a:latin typeface="Arial"/>
                <a:ea typeface="Arial"/>
              </a:rPr>
              <a:t>(w</a:t>
            </a:r>
            <a:r>
              <a:rPr lang="en-US" altLang="zh-CN" sz="1200" dirty="0">
                <a:solidFill>
                  <a:srgbClr val="464644"/>
                </a:solidFill>
                <a:latin typeface="Arial"/>
                <a:ea typeface="Arial"/>
              </a:rPr>
              <a:t>ikipedia)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6934200" y="4946139"/>
            <a:ext cx="1562838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Gaussian</a:t>
            </a:r>
            <a:r>
              <a:rPr lang="en-US" altLang="zh-CN" spc="-5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Blur</a:t>
            </a:r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E9DE24CC-F1CB-5137-E381-8A5375EF1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55D75A7F-015B-3F77-3638-2059FD3A6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9CB4B347-6C95-8295-298E-6AEFFBBE9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5"/>
          <p:cNvSpPr/>
          <p:nvPr/>
        </p:nvSpPr>
        <p:spPr>
          <a:xfrm>
            <a:off x="5099050" y="1270000"/>
            <a:ext cx="3028950" cy="2051050"/>
          </a:xfrm>
          <a:custGeom>
            <a:avLst/>
            <a:gdLst>
              <a:gd name="connsiteX0" fmla="*/ 11412 w 3028950"/>
              <a:gd name="connsiteY0" fmla="*/ 15316 h 2051050"/>
              <a:gd name="connsiteX1" fmla="*/ 11412 w 3028950"/>
              <a:gd name="connsiteY1" fmla="*/ 2056841 h 2051050"/>
              <a:gd name="connsiteX2" fmla="*/ 3035996 w 3028950"/>
              <a:gd name="connsiteY2" fmla="*/ 2056841 h 2051050"/>
              <a:gd name="connsiteX3" fmla="*/ 3035996 w 3028950"/>
              <a:gd name="connsiteY3" fmla="*/ 15316 h 2051050"/>
              <a:gd name="connsiteX4" fmla="*/ 11412 w 3028950"/>
              <a:gd name="connsiteY4" fmla="*/ 15316 h 2051050"/>
              <a:gd name="connsiteX5" fmla="*/ 11412 w 3028950"/>
              <a:gd name="connsiteY5" fmla="*/ 15316 h 205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8950" h="2051050">
                <a:moveTo>
                  <a:pt x="11412" y="15316"/>
                </a:moveTo>
                <a:lnTo>
                  <a:pt x="11412" y="2056841"/>
                </a:lnTo>
                <a:lnTo>
                  <a:pt x="3035996" y="2056841"/>
                </a:lnTo>
                <a:lnTo>
                  <a:pt x="3035996" y="15316"/>
                </a:lnTo>
                <a:lnTo>
                  <a:pt x="11412" y="15316"/>
                </a:lnTo>
                <a:lnTo>
                  <a:pt x="11412" y="1531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160" y="1268730"/>
            <a:ext cx="3055620" cy="4312920"/>
          </a:xfrm>
          <a:prstGeom prst="rect">
            <a:avLst/>
          </a:prstGeom>
        </p:spPr>
      </p:pic>
      <p:sp>
        <p:nvSpPr>
          <p:cNvPr id="3" name="Freeform 127"/>
          <p:cNvSpPr/>
          <p:nvPr/>
        </p:nvSpPr>
        <p:spPr>
          <a:xfrm>
            <a:off x="5086350" y="3543300"/>
            <a:ext cx="3041650" cy="2025650"/>
          </a:xfrm>
          <a:custGeom>
            <a:avLst/>
            <a:gdLst>
              <a:gd name="connsiteX0" fmla="*/ 17553 w 3041650"/>
              <a:gd name="connsiteY0" fmla="*/ 13448 h 2025650"/>
              <a:gd name="connsiteX1" fmla="*/ 17553 w 3041650"/>
              <a:gd name="connsiteY1" fmla="*/ 2029573 h 2025650"/>
              <a:gd name="connsiteX2" fmla="*/ 3042136 w 3041650"/>
              <a:gd name="connsiteY2" fmla="*/ 2029573 h 2025650"/>
              <a:gd name="connsiteX3" fmla="*/ 3042136 w 3041650"/>
              <a:gd name="connsiteY3" fmla="*/ 13448 h 2025650"/>
              <a:gd name="connsiteX4" fmla="*/ 17553 w 3041650"/>
              <a:gd name="connsiteY4" fmla="*/ 13448 h 2025650"/>
              <a:gd name="connsiteX5" fmla="*/ 17553 w 3041650"/>
              <a:gd name="connsiteY5" fmla="*/ 13448 h 202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1650" h="2025650">
                <a:moveTo>
                  <a:pt x="17553" y="13448"/>
                </a:moveTo>
                <a:lnTo>
                  <a:pt x="17553" y="2029573"/>
                </a:lnTo>
                <a:lnTo>
                  <a:pt x="3042136" y="2029573"/>
                </a:lnTo>
                <a:lnTo>
                  <a:pt x="3042136" y="13448"/>
                </a:lnTo>
                <a:lnTo>
                  <a:pt x="17553" y="13448"/>
                </a:lnTo>
                <a:lnTo>
                  <a:pt x="17553" y="13448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9525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7369"/>
            <a:ext cx="4777740" cy="3223260"/>
          </a:xfrm>
          <a:prstGeom prst="rect">
            <a:avLst/>
          </a:prstGeom>
        </p:spPr>
      </p:pic>
      <p:sp>
        <p:nvSpPr>
          <p:cNvPr id="4" name="TextBox 129"/>
          <p:cNvSpPr txBox="1"/>
          <p:nvPr/>
        </p:nvSpPr>
        <p:spPr>
          <a:xfrm>
            <a:off x="368301" y="1003210"/>
            <a:ext cx="2383659" cy="5021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spc="-5" dirty="0">
                <a:solidFill>
                  <a:srgbClr val="000000"/>
                </a:solidFill>
                <a:latin typeface="Arial"/>
                <a:ea typeface="Arial"/>
              </a:rPr>
              <a:t>Ex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amples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50"/>
              </a:lnSpc>
            </a:pPr>
            <a:endParaRPr lang="en-US" dirty="0"/>
          </a:p>
          <a:p>
            <a:pPr indent="1473200"/>
            <a:r>
              <a:rPr lang="en-US" altLang="zh-CN" sz="1200" dirty="0">
                <a:solidFill>
                  <a:srgbClr val="464644"/>
                </a:solidFill>
                <a:latin typeface="Arial"/>
                <a:ea typeface="Arial"/>
              </a:rPr>
              <a:t>(Rob</a:t>
            </a:r>
            <a:r>
              <a:rPr lang="en-US" altLang="zh-CN" sz="1200" spc="-5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464644"/>
                </a:solidFill>
                <a:latin typeface="Arial"/>
                <a:ea typeface="Arial"/>
              </a:rPr>
              <a:t>Fergus)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464"/>
              </a:lnSpc>
            </a:pPr>
            <a:endParaRPr lang="en-US" dirty="0"/>
          </a:p>
          <a:p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 </a:t>
            </a:r>
            <a:endParaRPr lang="en-US" altLang="zh-CN" sz="1300" dirty="0">
              <a:solidFill>
                <a:srgbClr val="464644"/>
              </a:solidFill>
              <a:latin typeface="Arial"/>
              <a:ea typeface="Arial"/>
            </a:endParaRP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6520EA35-8468-C878-DBE0-840EF4A9B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94F1AF2C-3827-A1C5-FE2A-7FD017AFA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BA98F5D1-8ACA-8153-AF67-8F5CE5DB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2BFAFF-DA98-4063-92BA-65479569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8A8FB0-641B-47BD-BF4D-632923390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8:30-9:30 </a:t>
            </a:r>
            <a:r>
              <a:rPr lang="en-US" dirty="0"/>
              <a:t>Module 1: Introduction</a:t>
            </a:r>
          </a:p>
          <a:p>
            <a:r>
              <a:rPr lang="en-US" dirty="0">
                <a:solidFill>
                  <a:srgbClr val="FF0000"/>
                </a:solidFill>
              </a:rPr>
              <a:t>9:45-10:45 </a:t>
            </a:r>
            <a:r>
              <a:rPr lang="en-US" dirty="0"/>
              <a:t>Module 2: Overview &amp; preparation</a:t>
            </a:r>
          </a:p>
          <a:p>
            <a:r>
              <a:rPr lang="en-US" dirty="0">
                <a:solidFill>
                  <a:srgbClr val="FF0000"/>
                </a:solidFill>
              </a:rPr>
              <a:t>11:00-12:00 </a:t>
            </a:r>
            <a:r>
              <a:rPr lang="en-US" dirty="0"/>
              <a:t>Module 3: Neural networks - basics</a:t>
            </a:r>
          </a:p>
          <a:p>
            <a:r>
              <a:rPr lang="en-US" dirty="0">
                <a:solidFill>
                  <a:srgbClr val="FF0000"/>
                </a:solidFill>
              </a:rPr>
              <a:t>12:00-1:15 </a:t>
            </a:r>
            <a:r>
              <a:rPr lang="en-US" dirty="0"/>
              <a:t>Lunch break</a:t>
            </a:r>
          </a:p>
          <a:p>
            <a:r>
              <a:rPr lang="en-US" dirty="0">
                <a:solidFill>
                  <a:srgbClr val="FF0000"/>
                </a:solidFill>
              </a:rPr>
              <a:t>1:15-2:00 </a:t>
            </a:r>
            <a:r>
              <a:rPr lang="en-US" dirty="0"/>
              <a:t>Module 4: Neural networks - models</a:t>
            </a:r>
          </a:p>
          <a:p>
            <a:r>
              <a:rPr lang="en-US" dirty="0">
                <a:solidFill>
                  <a:srgbClr val="FF0000"/>
                </a:solidFill>
              </a:rPr>
              <a:t>2:15-3:00 </a:t>
            </a:r>
            <a:r>
              <a:rPr lang="en-US" dirty="0"/>
              <a:t>Module 5: Convolutional neural networks</a:t>
            </a:r>
          </a:p>
          <a:p>
            <a:r>
              <a:rPr lang="en-US" dirty="0">
                <a:solidFill>
                  <a:srgbClr val="FF0000"/>
                </a:solidFill>
              </a:rPr>
              <a:t>3:15-4:00 </a:t>
            </a:r>
            <a:r>
              <a:rPr lang="en-US" dirty="0"/>
              <a:t>Module 6: Some examples</a:t>
            </a:r>
          </a:p>
          <a:p>
            <a:r>
              <a:rPr lang="en-US" dirty="0">
                <a:solidFill>
                  <a:srgbClr val="FF0000"/>
                </a:solidFill>
              </a:rPr>
              <a:t>4:00</a:t>
            </a:r>
            <a:r>
              <a:rPr lang="en-US" dirty="0"/>
              <a:t> Adjourn</a:t>
            </a:r>
          </a:p>
          <a:p>
            <a:r>
              <a:rPr lang="en-US" dirty="0"/>
              <a:t>Online </a:t>
            </a:r>
            <a:r>
              <a:rPr lang="en-US" i="1" dirty="0"/>
              <a:t>resources</a:t>
            </a:r>
            <a:r>
              <a:rPr lang="en-US" dirty="0"/>
              <a:t>: https://github.com/xhuo17/CDC_DL_2022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AA436-CD86-4135-A68C-635B0000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 Huo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AC16B-8229-4AC7-A9BE-A9702CD2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CDC short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652CA-7BF0-442A-9739-45D373D0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DC4DD9-7B51-4E85-AFFB-919BEC2539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PB">
            <a:extLst>
              <a:ext uri="{FF2B5EF4-FFF2-40B4-BE49-F238E27FC236}">
                <a16:creationId xmlns:a16="http://schemas.microsoft.com/office/drawing/2014/main" id="{F4849336-ED7F-7A82-BA80-47F8E7117AB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gradFill flip="none" rotWithShape="1">
            <a:gsLst>
              <a:gs pos="0">
                <a:srgbClr val="7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612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extBox 152"/>
          <p:cNvSpPr txBox="1"/>
          <p:nvPr/>
        </p:nvSpPr>
        <p:spPr>
          <a:xfrm>
            <a:off x="368301" y="3767236"/>
            <a:ext cx="6533669" cy="2226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1892300"/>
            <a:r>
              <a:rPr lang="en-US" altLang="zh-CN" sz="4000" b="1" dirty="0">
                <a:solidFill>
                  <a:srgbClr val="FEFEFE"/>
                </a:solidFill>
                <a:latin typeface="Arial"/>
                <a:ea typeface="Arial"/>
              </a:rPr>
              <a:t>Padding</a:t>
            </a:r>
            <a:r>
              <a:rPr lang="en-US" altLang="zh-CN" sz="4000" b="1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4000" b="1" dirty="0">
                <a:solidFill>
                  <a:srgbClr val="FEFEFE"/>
                </a:solidFill>
                <a:latin typeface="Arial"/>
                <a:ea typeface="Arial"/>
              </a:rPr>
              <a:t>and</a:t>
            </a:r>
            <a:r>
              <a:rPr lang="en-US" altLang="zh-CN" sz="4000" b="1" spc="-2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4000" b="1" dirty="0">
                <a:solidFill>
                  <a:srgbClr val="FEFEFE"/>
                </a:solidFill>
                <a:latin typeface="Arial"/>
                <a:ea typeface="Arial"/>
              </a:rPr>
              <a:t>Stride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954"/>
              </a:lnSpc>
            </a:pPr>
            <a:endParaRPr lang="en-US" dirty="0"/>
          </a:p>
          <a:p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co</a:t>
            </a:r>
            <a:r>
              <a:rPr lang="en-US" altLang="zh-CN" sz="1300" dirty="0">
                <a:solidFill>
                  <a:srgbClr val="464644"/>
                </a:solidFill>
                <a:latin typeface="Arial"/>
                <a:ea typeface="Arial"/>
              </a:rPr>
              <a:t>urses.d2l.ai/berkeley-stat-157</a:t>
            </a:r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B51B04A0-521A-0CFF-53EA-3EDED5C3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8888489A-B4FD-12F9-60F6-0C7478824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85F74385-A303-FE60-B7A3-9920C230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20</a:t>
            </a:fld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20" y="1474470"/>
            <a:ext cx="1607820" cy="1630680"/>
          </a:xfrm>
          <a:prstGeom prst="rect">
            <a:avLst/>
          </a:prstGeom>
        </p:spPr>
      </p:pic>
      <p:pic>
        <p:nvPicPr>
          <p:cNvPr id="156" name="Picture 1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980" y="3227070"/>
            <a:ext cx="327660" cy="312420"/>
          </a:xfrm>
          <a:prstGeom prst="rect">
            <a:avLst/>
          </a:prstGeom>
        </p:spPr>
      </p:pic>
      <p:pic>
        <p:nvPicPr>
          <p:cNvPr id="157" name="Picture 1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980" y="3669030"/>
            <a:ext cx="327660" cy="312420"/>
          </a:xfrm>
          <a:prstGeom prst="rect">
            <a:avLst/>
          </a:prstGeom>
        </p:spPr>
      </p:pic>
      <p:pic>
        <p:nvPicPr>
          <p:cNvPr id="158" name="Picture 1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280" y="3227070"/>
            <a:ext cx="327660" cy="312420"/>
          </a:xfrm>
          <a:prstGeom prst="rect">
            <a:avLst/>
          </a:prstGeom>
        </p:spPr>
      </p:pic>
      <p:pic>
        <p:nvPicPr>
          <p:cNvPr id="159" name="Picture 1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280" y="3669030"/>
            <a:ext cx="327660" cy="304800"/>
          </a:xfrm>
          <a:prstGeom prst="rect">
            <a:avLst/>
          </a:prstGeom>
        </p:spPr>
      </p:pic>
      <p:pic>
        <p:nvPicPr>
          <p:cNvPr id="160" name="Picture 1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8980" y="4126229"/>
            <a:ext cx="327660" cy="304800"/>
          </a:xfrm>
          <a:prstGeom prst="rect">
            <a:avLst/>
          </a:prstGeom>
        </p:spPr>
      </p:pic>
      <p:pic>
        <p:nvPicPr>
          <p:cNvPr id="161" name="Picture 1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9520" y="4499610"/>
            <a:ext cx="312420" cy="312420"/>
          </a:xfrm>
          <a:prstGeom prst="rect">
            <a:avLst/>
          </a:prstGeom>
        </p:spPr>
      </p:pic>
      <p:pic>
        <p:nvPicPr>
          <p:cNvPr id="162" name="Picture 1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1959" y="3227070"/>
            <a:ext cx="312420" cy="312420"/>
          </a:xfrm>
          <a:prstGeom prst="rect">
            <a:avLst/>
          </a:prstGeom>
        </p:spPr>
      </p:pic>
      <p:pic>
        <p:nvPicPr>
          <p:cNvPr id="163" name="Picture 1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1959" y="3669030"/>
            <a:ext cx="312420" cy="304800"/>
          </a:xfrm>
          <a:prstGeom prst="rect">
            <a:avLst/>
          </a:prstGeom>
        </p:spPr>
      </p:pic>
      <p:sp>
        <p:nvSpPr>
          <p:cNvPr id="2" name="TextBox 163"/>
          <p:cNvSpPr txBox="1"/>
          <p:nvPr/>
        </p:nvSpPr>
        <p:spPr>
          <a:xfrm>
            <a:off x="368301" y="1003211"/>
            <a:ext cx="6145721" cy="29792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spc="-5" dirty="0">
                <a:solidFill>
                  <a:srgbClr val="000000"/>
                </a:solidFill>
                <a:latin typeface="Arial"/>
                <a:ea typeface="Arial"/>
              </a:rPr>
              <a:t>Pad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ding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14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Given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32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32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input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image</a:t>
            </a:r>
          </a:p>
          <a:p>
            <a:pPr>
              <a:lnSpc>
                <a:spcPts val="515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Apply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convolutional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layer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with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5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5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kernel</a:t>
            </a:r>
          </a:p>
          <a:p>
            <a:pPr>
              <a:lnSpc>
                <a:spcPts val="519"/>
              </a:lnSpc>
            </a:pPr>
            <a:endParaRPr lang="en-US" dirty="0"/>
          </a:p>
          <a:p>
            <a:pPr indent="4699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60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28</a:t>
            </a:r>
            <a:r>
              <a:rPr lang="en-US" altLang="zh-CN" sz="2400" spc="6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28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output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with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layer</a:t>
            </a:r>
          </a:p>
          <a:p>
            <a:pPr>
              <a:lnSpc>
                <a:spcPts val="415"/>
              </a:lnSpc>
            </a:pPr>
            <a:endParaRPr lang="en-US" dirty="0"/>
          </a:p>
          <a:p>
            <a:pPr indent="4699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60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4</a:t>
            </a:r>
            <a:r>
              <a:rPr lang="en-US" altLang="zh-CN" sz="2400" spc="6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4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output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with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7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layers</a:t>
            </a:r>
          </a:p>
          <a:p>
            <a:pPr>
              <a:lnSpc>
                <a:spcPts val="515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69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Shape</a:t>
            </a:r>
            <a:r>
              <a:rPr lang="en-US" altLang="zh-CN" sz="2400" spc="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decreases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faster</a:t>
            </a:r>
            <a:r>
              <a:rPr lang="en-US" altLang="zh-CN" sz="2400" spc="6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with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larger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kernels</a:t>
            </a:r>
          </a:p>
        </p:txBody>
      </p:sp>
      <p:sp>
        <p:nvSpPr>
          <p:cNvPr id="164" name="TextBox 164"/>
          <p:cNvSpPr txBox="1"/>
          <p:nvPr/>
        </p:nvSpPr>
        <p:spPr>
          <a:xfrm>
            <a:off x="838201" y="4011991"/>
            <a:ext cx="4654301" cy="4152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3749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160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Shape</a:t>
            </a:r>
            <a:r>
              <a:rPr lang="en-US" altLang="zh-CN" sz="2400" spc="1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reduces</a:t>
            </a:r>
            <a:r>
              <a:rPr lang="en-US" altLang="zh-CN" sz="2400" spc="1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from</a:t>
            </a:r>
            <a:r>
              <a:rPr lang="en-US" altLang="zh-CN" sz="2400" spc="160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2400" i="1" dirty="0">
                <a:solidFill>
                  <a:srgbClr val="000000"/>
                </a:solidFill>
                <a:latin typeface="Times New Roman"/>
                <a:ea typeface="Times New Roman"/>
              </a:rPr>
              <a:t>             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160BE-64E6-4A96-A027-A26B532854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7312" y="4029639"/>
            <a:ext cx="1269377" cy="427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02D7A8-7F34-4BFE-A6F4-C483F9133D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3751" y="4655821"/>
            <a:ext cx="4810270" cy="745375"/>
          </a:xfrm>
          <a:prstGeom prst="rect">
            <a:avLst/>
          </a:prstGeom>
        </p:spPr>
      </p:pic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5E804A5F-ACED-0036-2AB3-EA690C90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C1E26BA2-F402-4103-223D-9F768026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1CBCB30C-C96C-D446-B62D-AB589DC00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2312670"/>
            <a:ext cx="5684520" cy="2407920"/>
          </a:xfrm>
          <a:prstGeom prst="rect">
            <a:avLst/>
          </a:prstGeom>
        </p:spPr>
      </p:pic>
      <p:pic>
        <p:nvPicPr>
          <p:cNvPr id="173" name="Picture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017270"/>
            <a:ext cx="3017520" cy="3474720"/>
          </a:xfrm>
          <a:prstGeom prst="rect">
            <a:avLst/>
          </a:prstGeom>
        </p:spPr>
      </p:pic>
      <p:sp>
        <p:nvSpPr>
          <p:cNvPr id="2" name="TextBox 173"/>
          <p:cNvSpPr txBox="1"/>
          <p:nvPr/>
        </p:nvSpPr>
        <p:spPr>
          <a:xfrm>
            <a:off x="368301" y="1003210"/>
            <a:ext cx="5617147" cy="5016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spc="-5" dirty="0">
                <a:solidFill>
                  <a:srgbClr val="000000"/>
                </a:solidFill>
                <a:latin typeface="Arial"/>
                <a:ea typeface="Arial"/>
              </a:rPr>
              <a:t>Pad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ding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14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Padding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adds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rows/columns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around</a:t>
            </a:r>
            <a:r>
              <a:rPr lang="en-US" altLang="zh-CN" sz="240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input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50"/>
              </a:lnSpc>
            </a:pPr>
            <a:endParaRPr lang="en-US" dirty="0"/>
          </a:p>
          <a:p>
            <a:pPr indent="802847">
              <a:lnSpc>
                <a:spcPct val="122083"/>
              </a:lnSpc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</a:p>
          <a:p>
            <a:pPr>
              <a:lnSpc>
                <a:spcPts val="1285"/>
              </a:lnSpc>
            </a:pPr>
            <a:endParaRPr lang="en-US" dirty="0"/>
          </a:p>
          <a:p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 </a:t>
            </a:r>
            <a:endParaRPr lang="en-US" altLang="zh-CN" sz="1300" dirty="0">
              <a:solidFill>
                <a:srgbClr val="464644"/>
              </a:solidFill>
              <a:latin typeface="Arial"/>
              <a:ea typeface="Arial"/>
            </a:endParaRPr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FB2A283D-8514-0A6E-4A82-22D825489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BF5E30CE-B8E5-6751-641B-EC9A1927E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2A5BDDCE-BE90-8550-E997-9DC1CED9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5"/>
          <p:cNvSpPr txBox="1"/>
          <p:nvPr/>
        </p:nvSpPr>
        <p:spPr>
          <a:xfrm>
            <a:off x="368301" y="1003210"/>
            <a:ext cx="1415271" cy="7162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spc="-5" dirty="0">
                <a:solidFill>
                  <a:srgbClr val="000000"/>
                </a:solidFill>
                <a:latin typeface="Arial"/>
                <a:ea typeface="Arial"/>
              </a:rPr>
              <a:t>Pad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ding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21671-0FFD-4EB8-90D6-280BD02E1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8802"/>
            <a:ext cx="9144000" cy="3240396"/>
          </a:xfrm>
          <a:prstGeom prst="rect">
            <a:avLst/>
          </a:prstGeom>
        </p:spPr>
      </p:pic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FC9B7965-DA51-1E59-AC7A-409B2D76D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0386FDFE-7F43-F43B-63C6-600F86154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84669872-2798-779F-A247-1495B0E5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3821430"/>
            <a:ext cx="327660" cy="1546860"/>
          </a:xfrm>
          <a:prstGeom prst="rect">
            <a:avLst/>
          </a:prstGeom>
        </p:spPr>
      </p:pic>
      <p:pic>
        <p:nvPicPr>
          <p:cNvPr id="189" name="Picture 1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680" y="3813810"/>
            <a:ext cx="312420" cy="1539240"/>
          </a:xfrm>
          <a:prstGeom prst="rect">
            <a:avLst/>
          </a:prstGeom>
        </p:spPr>
      </p:pic>
      <p:pic>
        <p:nvPicPr>
          <p:cNvPr id="190" name="Picture 1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920" y="3813810"/>
            <a:ext cx="327660" cy="1539240"/>
          </a:xfrm>
          <a:prstGeom prst="rect">
            <a:avLst/>
          </a:prstGeom>
        </p:spPr>
      </p:pic>
      <p:pic>
        <p:nvPicPr>
          <p:cNvPr id="191" name="Picture 1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020" y="3813810"/>
            <a:ext cx="327660" cy="1539240"/>
          </a:xfrm>
          <a:prstGeom prst="rect">
            <a:avLst/>
          </a:prstGeom>
        </p:spPr>
      </p:pic>
      <p:pic>
        <p:nvPicPr>
          <p:cNvPr id="192" name="Picture 1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20" y="3813810"/>
            <a:ext cx="327660" cy="1539240"/>
          </a:xfrm>
          <a:prstGeom prst="rect">
            <a:avLst/>
          </a:prstGeom>
        </p:spPr>
      </p:pic>
      <p:pic>
        <p:nvPicPr>
          <p:cNvPr id="193" name="Picture 1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220" y="3813810"/>
            <a:ext cx="312420" cy="1539240"/>
          </a:xfrm>
          <a:prstGeom prst="rect">
            <a:avLst/>
          </a:prstGeom>
        </p:spPr>
      </p:pic>
      <p:pic>
        <p:nvPicPr>
          <p:cNvPr id="194" name="Picture 1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0" y="3813810"/>
            <a:ext cx="312420" cy="1539240"/>
          </a:xfrm>
          <a:prstGeom prst="rect">
            <a:avLst/>
          </a:prstGeom>
        </p:spPr>
      </p:pic>
      <p:pic>
        <p:nvPicPr>
          <p:cNvPr id="195" name="Picture 1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320" y="3813810"/>
            <a:ext cx="327660" cy="1539240"/>
          </a:xfrm>
          <a:prstGeom prst="rect">
            <a:avLst/>
          </a:prstGeom>
        </p:spPr>
      </p:pic>
      <p:pic>
        <p:nvPicPr>
          <p:cNvPr id="196" name="Picture 1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280" y="3813810"/>
            <a:ext cx="312420" cy="1539240"/>
          </a:xfrm>
          <a:prstGeom prst="rect">
            <a:avLst/>
          </a:prstGeom>
        </p:spPr>
      </p:pic>
      <p:pic>
        <p:nvPicPr>
          <p:cNvPr id="197" name="Picture 1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20" y="3813810"/>
            <a:ext cx="327660" cy="1539240"/>
          </a:xfrm>
          <a:prstGeom prst="rect">
            <a:avLst/>
          </a:prstGeom>
        </p:spPr>
      </p:pic>
      <p:pic>
        <p:nvPicPr>
          <p:cNvPr id="198" name="Picture 1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620" y="3813810"/>
            <a:ext cx="312420" cy="1539240"/>
          </a:xfrm>
          <a:prstGeom prst="rect">
            <a:avLst/>
          </a:prstGeom>
        </p:spPr>
      </p:pic>
      <p:pic>
        <p:nvPicPr>
          <p:cNvPr id="199" name="Picture 1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" y="3661410"/>
            <a:ext cx="1821180" cy="1821180"/>
          </a:xfrm>
          <a:prstGeom prst="rect">
            <a:avLst/>
          </a:prstGeom>
        </p:spPr>
      </p:pic>
      <p:pic>
        <p:nvPicPr>
          <p:cNvPr id="200" name="Picture 2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720" y="4408170"/>
            <a:ext cx="327660" cy="327660"/>
          </a:xfrm>
          <a:prstGeom prst="rect">
            <a:avLst/>
          </a:prstGeom>
        </p:spPr>
      </p:pic>
      <p:sp>
        <p:nvSpPr>
          <p:cNvPr id="2" name="TextBox 200"/>
          <p:cNvSpPr txBox="1"/>
          <p:nvPr/>
        </p:nvSpPr>
        <p:spPr>
          <a:xfrm>
            <a:off x="368301" y="1003210"/>
            <a:ext cx="8010107" cy="4963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spc="-5" dirty="0">
                <a:solidFill>
                  <a:srgbClr val="000000"/>
                </a:solidFill>
                <a:latin typeface="Arial"/>
                <a:ea typeface="Arial"/>
              </a:rPr>
              <a:t>Str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ide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14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Padding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reduces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shape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linearly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with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#layers</a:t>
            </a:r>
          </a:p>
          <a:p>
            <a:pPr>
              <a:lnSpc>
                <a:spcPts val="515"/>
              </a:lnSpc>
            </a:pPr>
            <a:endParaRPr lang="en-US" dirty="0"/>
          </a:p>
          <a:p>
            <a:pPr indent="4699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30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Given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224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224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input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with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5</a:t>
            </a:r>
            <a:r>
              <a:rPr lang="en-US" altLang="zh-CN" sz="240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5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kernel,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needs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44</a:t>
            </a:r>
          </a:p>
          <a:p>
            <a:pPr indent="8128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layers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to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reduce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shape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to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4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lang="en-US" altLang="zh-CN" sz="240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4</a:t>
            </a:r>
          </a:p>
          <a:p>
            <a:pPr>
              <a:lnSpc>
                <a:spcPts val="440"/>
              </a:lnSpc>
            </a:pPr>
            <a:endParaRPr lang="en-US" dirty="0"/>
          </a:p>
          <a:p>
            <a:pPr indent="4699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69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Requires</a:t>
            </a:r>
            <a:r>
              <a:rPr lang="en-US" altLang="zh-CN" sz="2400" spc="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large</a:t>
            </a:r>
            <a:r>
              <a:rPr lang="en-US" altLang="zh-CN" sz="2400" spc="6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amount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of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computation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960"/>
              </a:lnSpc>
            </a:pPr>
            <a:endParaRPr lang="en-US" dirty="0"/>
          </a:p>
          <a:p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 </a:t>
            </a:r>
            <a:endParaRPr lang="en-US" altLang="zh-CN" sz="1300" dirty="0">
              <a:solidFill>
                <a:srgbClr val="464644"/>
              </a:solidFill>
              <a:latin typeface="Arial"/>
              <a:ea typeface="Arial"/>
            </a:endParaRPr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F89F15BD-E78B-528D-DEDB-6D60EF37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6AF784E3-16F8-6290-0B38-AE0F13EA6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A3EE042C-EF99-4E41-EC05-660892E8D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2868930"/>
            <a:ext cx="4251960" cy="2057400"/>
          </a:xfrm>
          <a:prstGeom prst="rect">
            <a:avLst/>
          </a:prstGeom>
        </p:spPr>
      </p:pic>
      <p:pic>
        <p:nvPicPr>
          <p:cNvPr id="204" name="Picture 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821" y="1040130"/>
            <a:ext cx="3345179" cy="3352800"/>
          </a:xfrm>
          <a:prstGeom prst="rect">
            <a:avLst/>
          </a:prstGeom>
        </p:spPr>
      </p:pic>
      <p:sp>
        <p:nvSpPr>
          <p:cNvPr id="2" name="TextBox 204"/>
          <p:cNvSpPr txBox="1"/>
          <p:nvPr/>
        </p:nvSpPr>
        <p:spPr>
          <a:xfrm>
            <a:off x="368301" y="1003210"/>
            <a:ext cx="5399943" cy="5024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spc="-5" dirty="0">
                <a:solidFill>
                  <a:srgbClr val="000000"/>
                </a:solidFill>
                <a:latin typeface="Arial"/>
                <a:ea typeface="Arial"/>
              </a:rPr>
              <a:t>Str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ide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14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Stride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is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#rows/#columns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per</a:t>
            </a:r>
            <a:r>
              <a:rPr lang="en-US" altLang="zh-CN" sz="2400" spc="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slide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85"/>
              </a:lnSpc>
            </a:pPr>
            <a:endParaRPr lang="en-US" dirty="0"/>
          </a:p>
          <a:p>
            <a:pPr indent="571500"/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Strides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of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3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and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2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for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height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and</a:t>
            </a:r>
            <a:r>
              <a:rPr lang="en-US" altLang="zh-CN" spc="-15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width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55"/>
              </a:lnSpc>
            </a:pPr>
            <a:endParaRPr lang="en-US" dirty="0"/>
          </a:p>
          <a:p>
            <a:pPr indent="961584"/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0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×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0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+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0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×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1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+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1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×</a:t>
            </a:r>
            <a:r>
              <a:rPr lang="en-US" altLang="zh-CN" spc="55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2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+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2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×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3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=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8</a:t>
            </a:r>
          </a:p>
          <a:p>
            <a:pPr indent="961584">
              <a:spcBef>
                <a:spcPts val="150"/>
              </a:spcBef>
            </a:pP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0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×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0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+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6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×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1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+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0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×</a:t>
            </a:r>
            <a:r>
              <a:rPr lang="en-US" altLang="zh-CN" spc="55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2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+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0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×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3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=</a:t>
            </a:r>
            <a:r>
              <a:rPr lang="en-US" altLang="zh-CN" spc="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Times New Roman"/>
                <a:ea typeface="Times New Roman"/>
              </a:rPr>
              <a:t>6</a:t>
            </a:r>
          </a:p>
          <a:p>
            <a:pPr>
              <a:lnSpc>
                <a:spcPts val="1180"/>
              </a:lnSpc>
            </a:pPr>
            <a:endParaRPr lang="en-US" dirty="0"/>
          </a:p>
          <a:p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 </a:t>
            </a:r>
            <a:endParaRPr lang="en-US" altLang="zh-CN" sz="1300" dirty="0">
              <a:solidFill>
                <a:srgbClr val="464644"/>
              </a:solidFill>
              <a:latin typeface="Arial"/>
              <a:ea typeface="Arial"/>
            </a:endParaRPr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C19E1C8C-3AB2-B02F-CE5C-7BD7C7005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5A3AE29F-02C9-DBA2-AE81-D88EAC052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745A44E4-8687-46BD-6A6F-4BAF2F84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10"/>
          <p:cNvSpPr txBox="1"/>
          <p:nvPr/>
        </p:nvSpPr>
        <p:spPr>
          <a:xfrm>
            <a:off x="368301" y="1003210"/>
            <a:ext cx="5518935" cy="7162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spc="-5" dirty="0">
                <a:solidFill>
                  <a:srgbClr val="000000"/>
                </a:solidFill>
                <a:latin typeface="Arial"/>
                <a:ea typeface="Arial"/>
              </a:rPr>
              <a:t>Str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ide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9D6B4C-67D4-42F2-8726-BDC4BD2B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32" y="1867903"/>
            <a:ext cx="7932572" cy="3684941"/>
          </a:xfrm>
          <a:prstGeom prst="rect">
            <a:avLst/>
          </a:prstGeom>
        </p:spPr>
      </p:pic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0967330D-9067-8970-6140-ABD08124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0A4E1E0D-E749-97AA-F12D-A54EC2CCD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18B47458-1C6F-798D-1C32-7D3E4022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36380" cy="5143500"/>
          </a:xfrm>
          <a:prstGeom prst="rect">
            <a:avLst/>
          </a:prstGeom>
        </p:spPr>
      </p:pic>
      <p:sp>
        <p:nvSpPr>
          <p:cNvPr id="2" name="TextBox 217"/>
          <p:cNvSpPr txBox="1"/>
          <p:nvPr/>
        </p:nvSpPr>
        <p:spPr>
          <a:xfrm>
            <a:off x="368301" y="2988479"/>
            <a:ext cx="3408549" cy="3008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6200" hangingPunct="0">
              <a:lnSpc>
                <a:spcPct val="95833"/>
              </a:lnSpc>
            </a:pPr>
            <a:r>
              <a:rPr lang="en-US" altLang="zh-CN" sz="2950" b="1" dirty="0">
                <a:solidFill>
                  <a:srgbClr val="FEFEFE"/>
                </a:solidFill>
                <a:latin typeface="Arial"/>
                <a:ea typeface="Arial"/>
              </a:rPr>
              <a:t>Multiple</a:t>
            </a:r>
            <a:r>
              <a:rPr lang="en-US" altLang="zh-CN" sz="2950" b="1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2950" b="1" dirty="0">
                <a:solidFill>
                  <a:srgbClr val="FEFEFE"/>
                </a:solidFill>
                <a:latin typeface="Arial"/>
                <a:ea typeface="Arial"/>
              </a:rPr>
              <a:t>Input</a:t>
            </a:r>
            <a:r>
              <a:rPr lang="en-US" altLang="zh-CN" sz="2950" b="1" spc="3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2950" b="1" dirty="0">
                <a:solidFill>
                  <a:srgbClr val="FEFEFE"/>
                </a:solidFill>
                <a:latin typeface="Arial"/>
                <a:ea typeface="Arial"/>
              </a:rPr>
              <a:t>and</a:t>
            </a:r>
            <a:r>
              <a:rPr lang="en-US" altLang="zh-CN" sz="2950" b="1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2950" b="1" dirty="0">
                <a:solidFill>
                  <a:srgbClr val="FEFEFE"/>
                </a:solidFill>
                <a:latin typeface="Arial"/>
                <a:ea typeface="Arial"/>
              </a:rPr>
              <a:t>Output</a:t>
            </a:r>
            <a:r>
              <a:rPr lang="en-US" altLang="zh-CN" sz="2950" b="1" spc="25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2950" b="1" spc="5" dirty="0">
                <a:solidFill>
                  <a:srgbClr val="FEFEFE"/>
                </a:solidFill>
                <a:latin typeface="Arial"/>
                <a:ea typeface="Arial"/>
              </a:rPr>
              <a:t>Channels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00"/>
              </a:lnSpc>
            </a:pPr>
            <a:endParaRPr lang="en-US" dirty="0"/>
          </a:p>
          <a:p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co</a:t>
            </a:r>
            <a:r>
              <a:rPr lang="en-US" altLang="zh-CN" sz="1300" dirty="0">
                <a:solidFill>
                  <a:srgbClr val="464644"/>
                </a:solidFill>
                <a:latin typeface="Arial"/>
                <a:ea typeface="Arial"/>
              </a:rPr>
              <a:t>urses.d2l.ai/berkeley-stat-157</a:t>
            </a:r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6AE70F0E-5B41-84B0-C72B-918DE6A8D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3F0814B7-F615-3383-8008-5A7FAF9C0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E663A4F1-FB63-6F90-C7C1-324F237B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27</a:t>
            </a:fld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220" y="2716530"/>
            <a:ext cx="3337560" cy="3284220"/>
          </a:xfrm>
          <a:prstGeom prst="rect">
            <a:avLst/>
          </a:prstGeom>
        </p:spPr>
      </p:pic>
      <p:sp>
        <p:nvSpPr>
          <p:cNvPr id="2" name="TextBox 220"/>
          <p:cNvSpPr txBox="1"/>
          <p:nvPr/>
        </p:nvSpPr>
        <p:spPr>
          <a:xfrm>
            <a:off x="368301" y="1003210"/>
            <a:ext cx="6145619" cy="4963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Multiple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Input</a:t>
            </a:r>
            <a:r>
              <a:rPr lang="en-US" altLang="zh-CN" sz="28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Channels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14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Color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image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may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have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three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RGB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channels</a:t>
            </a:r>
          </a:p>
          <a:p>
            <a:pPr>
              <a:lnSpc>
                <a:spcPts val="515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Converting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to</a:t>
            </a:r>
            <a:r>
              <a:rPr lang="en-US" altLang="zh-CN" sz="2400" spc="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grayscale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loses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information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60"/>
              </a:lnSpc>
            </a:pPr>
            <a:endParaRPr lang="en-US" dirty="0"/>
          </a:p>
          <a:p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 </a:t>
            </a:r>
            <a:endParaRPr lang="en-US" altLang="zh-CN" sz="1300" dirty="0">
              <a:solidFill>
                <a:srgbClr val="464644"/>
              </a:solidFill>
              <a:latin typeface="Arial"/>
              <a:ea typeface="Arial"/>
            </a:endParaRPr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E39A48F5-DA34-2D18-94CE-BE1FB3ED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4F8CD004-CB75-BBE4-CAF6-7658FE49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E95CDEFE-FB30-6A62-9C26-44803CD7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6530"/>
            <a:ext cx="9144000" cy="3284220"/>
          </a:xfrm>
          <a:prstGeom prst="rect">
            <a:avLst/>
          </a:prstGeom>
        </p:spPr>
      </p:pic>
      <p:sp>
        <p:nvSpPr>
          <p:cNvPr id="2" name="TextBox 222"/>
          <p:cNvSpPr txBox="1"/>
          <p:nvPr/>
        </p:nvSpPr>
        <p:spPr>
          <a:xfrm>
            <a:off x="368301" y="1003210"/>
            <a:ext cx="6145619" cy="4963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Multiple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Input</a:t>
            </a:r>
            <a:r>
              <a:rPr lang="en-US" altLang="zh-CN" sz="28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Channels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14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Color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image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may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have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three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RGB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channels</a:t>
            </a:r>
          </a:p>
          <a:p>
            <a:pPr>
              <a:lnSpc>
                <a:spcPts val="515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Converting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to</a:t>
            </a:r>
            <a:r>
              <a:rPr lang="en-US" altLang="zh-CN" sz="2400" spc="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grayscale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loses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information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60"/>
              </a:lnSpc>
            </a:pPr>
            <a:endParaRPr lang="en-US" dirty="0"/>
          </a:p>
          <a:p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 </a:t>
            </a:r>
            <a:endParaRPr lang="en-US" altLang="zh-CN" sz="1300" dirty="0">
              <a:solidFill>
                <a:srgbClr val="464644"/>
              </a:solidFill>
              <a:latin typeface="Arial"/>
              <a:ea typeface="Arial"/>
            </a:endParaRPr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97B2EA90-9167-A196-15BB-0B859F99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6F1416E7-A1D4-E5B8-EC76-4E84566C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740ED14E-0A6F-0B7A-ADB6-53A94387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extBox 50"/>
          <p:cNvSpPr txBox="1"/>
          <p:nvPr/>
        </p:nvSpPr>
        <p:spPr>
          <a:xfrm>
            <a:off x="368301" y="3038086"/>
            <a:ext cx="6283777" cy="29597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133600"/>
            <a:r>
              <a:rPr lang="en-US" altLang="zh-CN" sz="5100" b="1" spc="-5" dirty="0">
                <a:solidFill>
                  <a:srgbClr val="002060"/>
                </a:solidFill>
                <a:highlight>
                  <a:srgbClr val="FFFF00"/>
                </a:highlight>
                <a:latin typeface="Arial"/>
                <a:ea typeface="Arial"/>
              </a:rPr>
              <a:t>Con</a:t>
            </a:r>
            <a:r>
              <a:rPr lang="en-US" altLang="zh-CN" sz="5100" b="1" dirty="0">
                <a:solidFill>
                  <a:srgbClr val="002060"/>
                </a:solidFill>
                <a:highlight>
                  <a:srgbClr val="FFFF00"/>
                </a:highlight>
                <a:latin typeface="Arial"/>
                <a:ea typeface="Arial"/>
              </a:rPr>
              <a:t>volutions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75"/>
              </a:lnSpc>
            </a:pPr>
            <a:endParaRPr lang="en-US" dirty="0"/>
          </a:p>
          <a:p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co</a:t>
            </a:r>
            <a:r>
              <a:rPr lang="en-US" altLang="zh-CN" sz="1300" dirty="0">
                <a:solidFill>
                  <a:srgbClr val="464644"/>
                </a:solidFill>
                <a:latin typeface="Arial"/>
                <a:ea typeface="Arial"/>
              </a:rPr>
              <a:t>urses.d2l.ai/berkeley-stat-157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141E14D4-6B77-2099-F74F-D8A1E68D1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EC47C3A1-0BBE-24AD-A1B0-95183610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B46CD851-DEB1-8E4C-DB3C-9EC6A96D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3</a:t>
            </a:fld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2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020" y="5383530"/>
            <a:ext cx="975360" cy="594359"/>
          </a:xfrm>
          <a:prstGeom prst="rect">
            <a:avLst/>
          </a:prstGeom>
        </p:spPr>
      </p:pic>
      <p:pic>
        <p:nvPicPr>
          <p:cNvPr id="225" name="Picture 2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2922270"/>
            <a:ext cx="5334000" cy="2316480"/>
          </a:xfrm>
          <a:prstGeom prst="rect">
            <a:avLst/>
          </a:prstGeom>
        </p:spPr>
      </p:pic>
      <p:sp>
        <p:nvSpPr>
          <p:cNvPr id="2" name="TextBox 225"/>
          <p:cNvSpPr txBox="1"/>
          <p:nvPr/>
        </p:nvSpPr>
        <p:spPr>
          <a:xfrm>
            <a:off x="368300" y="1003210"/>
            <a:ext cx="8654758" cy="4963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Multiple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Input</a:t>
            </a:r>
            <a:r>
              <a:rPr lang="en-US" altLang="zh-CN" sz="28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Channels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14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Have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kernel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for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each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channel,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and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then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sum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results</a:t>
            </a:r>
          </a:p>
          <a:p>
            <a:pPr indent="2540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over</a:t>
            </a:r>
            <a:r>
              <a:rPr lang="en-US" altLang="zh-CN" sz="2400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channels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89"/>
              </a:lnSpc>
            </a:pPr>
            <a:endParaRPr lang="en-US" dirty="0"/>
          </a:p>
          <a:p>
            <a:pPr indent="5752745"/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(1</a:t>
            </a:r>
            <a:r>
              <a:rPr lang="en-US" altLang="zh-CN" sz="17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17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17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17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17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17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17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17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r>
              <a:rPr lang="en-US" altLang="zh-CN" sz="17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17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17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17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  <a:r>
              <a:rPr lang="en-US" altLang="zh-CN" sz="17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17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4)</a:t>
            </a:r>
          </a:p>
          <a:p>
            <a:pPr marL="5812718" indent="-59972" hangingPunct="0">
              <a:lnSpc>
                <a:spcPct val="114166"/>
              </a:lnSpc>
              <a:spcBef>
                <a:spcPts val="145"/>
              </a:spcBef>
            </a:pP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+(0</a:t>
            </a:r>
            <a:r>
              <a:rPr lang="en-US" altLang="zh-CN" sz="17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17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17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17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17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17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17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17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17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17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17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17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r>
              <a:rPr lang="en-US" altLang="zh-CN" sz="17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×</a:t>
            </a:r>
            <a:r>
              <a:rPr lang="en-US" altLang="zh-CN" sz="17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3)</a:t>
            </a:r>
            <a:r>
              <a:rPr lang="en-US" altLang="zh-CN" sz="17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spc="69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17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spc="60" dirty="0">
                <a:solidFill>
                  <a:srgbClr val="000000"/>
                </a:solidFill>
                <a:latin typeface="Times New Roman"/>
                <a:ea typeface="Times New Roman"/>
              </a:rPr>
              <a:t>56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39"/>
              </a:lnSpc>
            </a:pPr>
            <a:endParaRPr lang="en-US" dirty="0"/>
          </a:p>
          <a:p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 </a:t>
            </a:r>
            <a:endParaRPr lang="en-US" altLang="zh-CN" sz="1300" dirty="0">
              <a:solidFill>
                <a:srgbClr val="464644"/>
              </a:solidFill>
              <a:latin typeface="Arial"/>
              <a:ea typeface="Arial"/>
            </a:endParaRPr>
          </a:p>
        </p:txBody>
      </p:sp>
      <p:sp>
        <p:nvSpPr>
          <p:cNvPr id="226" name="Date Placeholder 225">
            <a:extLst>
              <a:ext uri="{FF2B5EF4-FFF2-40B4-BE49-F238E27FC236}">
                <a16:creationId xmlns:a16="http://schemas.microsoft.com/office/drawing/2014/main" id="{ACC87917-2580-2A5D-23A3-2931CCFCA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227" name="Footer Placeholder 226">
            <a:extLst>
              <a:ext uri="{FF2B5EF4-FFF2-40B4-BE49-F238E27FC236}">
                <a16:creationId xmlns:a16="http://schemas.microsoft.com/office/drawing/2014/main" id="{6959F8A0-409B-8B64-3AEC-69E8DCBBB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228" name="Slide Number Placeholder 227">
            <a:extLst>
              <a:ext uri="{FF2B5EF4-FFF2-40B4-BE49-F238E27FC236}">
                <a16:creationId xmlns:a16="http://schemas.microsoft.com/office/drawing/2014/main" id="{8E5FE47C-EEB2-1547-4F1F-179945A4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27"/>
          <p:cNvSpPr txBox="1"/>
          <p:nvPr/>
        </p:nvSpPr>
        <p:spPr>
          <a:xfrm>
            <a:off x="368300" y="1003210"/>
            <a:ext cx="4137084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Multiple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Input</a:t>
            </a:r>
            <a:r>
              <a:rPr lang="en-US" altLang="zh-CN" sz="28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Channels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084E2-42BE-441F-B4DA-75E61E92C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47" y="1762595"/>
            <a:ext cx="6650323" cy="3508964"/>
          </a:xfrm>
          <a:prstGeom prst="rect">
            <a:avLst/>
          </a:prstGeom>
        </p:spPr>
      </p:pic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B8C62270-AACF-E2C1-D62D-90655379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5603E93D-9B22-1D33-121F-38D800B04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CCB18BA9-D02B-4C87-626D-C322B88F5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5"/>
          <p:cNvSpPr txBox="1"/>
          <p:nvPr/>
        </p:nvSpPr>
        <p:spPr>
          <a:xfrm>
            <a:off x="368301" y="1003211"/>
            <a:ext cx="7936549" cy="2417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Multiple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Output</a:t>
            </a:r>
            <a:r>
              <a:rPr lang="en-US" altLang="zh-CN" sz="28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Channels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14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No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matter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how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many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inputs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channels,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so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far,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we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always</a:t>
            </a:r>
          </a:p>
          <a:p>
            <a:pPr indent="2540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get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single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output</a:t>
            </a:r>
            <a:r>
              <a:rPr lang="en-US" altLang="zh-CN" sz="240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channel</a:t>
            </a:r>
          </a:p>
          <a:p>
            <a:pPr>
              <a:lnSpc>
                <a:spcPts val="440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We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can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have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multiple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3-D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kernels,</a:t>
            </a:r>
            <a:r>
              <a:rPr lang="en-US" altLang="zh-CN" sz="240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each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one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generates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</a:t>
            </a:r>
          </a:p>
          <a:p>
            <a:pPr indent="2540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output</a:t>
            </a:r>
            <a:r>
              <a:rPr lang="en-US" altLang="zh-CN" sz="2400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channel</a:t>
            </a:r>
          </a:p>
        </p:txBody>
      </p:sp>
      <p:sp>
        <p:nvSpPr>
          <p:cNvPr id="236" name="TextBox 236"/>
          <p:cNvSpPr txBox="1"/>
          <p:nvPr/>
        </p:nvSpPr>
        <p:spPr>
          <a:xfrm>
            <a:off x="381001" y="3477002"/>
            <a:ext cx="1168653" cy="1216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4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spc="-5" dirty="0">
                <a:solidFill>
                  <a:srgbClr val="000000"/>
                </a:solidFill>
                <a:latin typeface="Arial"/>
                <a:ea typeface="Arial"/>
              </a:rPr>
              <a:t>Input</a:t>
            </a:r>
          </a:p>
          <a:p>
            <a:pPr>
              <a:lnSpc>
                <a:spcPts val="415"/>
              </a:lnSpc>
            </a:pPr>
            <a:endParaRPr lang="en-US" dirty="0"/>
          </a:p>
          <a:p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37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Kernel</a:t>
            </a:r>
          </a:p>
          <a:p>
            <a:pPr>
              <a:lnSpc>
                <a:spcPts val="519"/>
              </a:lnSpc>
            </a:pPr>
            <a:endParaRPr lang="en-US" dirty="0"/>
          </a:p>
          <a:p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37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0D811-D3DC-473D-ADDC-86045314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780" y="3477002"/>
            <a:ext cx="6405681" cy="1216660"/>
          </a:xfrm>
          <a:prstGeom prst="rect">
            <a:avLst/>
          </a:prstGeom>
        </p:spPr>
      </p:pic>
      <p:sp>
        <p:nvSpPr>
          <p:cNvPr id="224" name="Date Placeholder 223">
            <a:extLst>
              <a:ext uri="{FF2B5EF4-FFF2-40B4-BE49-F238E27FC236}">
                <a16:creationId xmlns:a16="http://schemas.microsoft.com/office/drawing/2014/main" id="{B9C951B4-6768-2A63-F51C-615E5F95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225" name="Footer Placeholder 224">
            <a:extLst>
              <a:ext uri="{FF2B5EF4-FFF2-40B4-BE49-F238E27FC236}">
                <a16:creationId xmlns:a16="http://schemas.microsoft.com/office/drawing/2014/main" id="{0982F553-27DB-5E9D-ACF9-53348BC01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226" name="Slide Number Placeholder 225">
            <a:extLst>
              <a:ext uri="{FF2B5EF4-FFF2-40B4-BE49-F238E27FC236}">
                <a16:creationId xmlns:a16="http://schemas.microsoft.com/office/drawing/2014/main" id="{EDB224C5-1046-475C-54FA-B0CBB0692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icture 2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80" y="2541270"/>
            <a:ext cx="1127760" cy="1127760"/>
          </a:xfrm>
          <a:prstGeom prst="rect">
            <a:avLst/>
          </a:prstGeom>
        </p:spPr>
      </p:pic>
      <p:pic>
        <p:nvPicPr>
          <p:cNvPr id="243" name="Picture 2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60" y="2868930"/>
            <a:ext cx="434340" cy="457200"/>
          </a:xfrm>
          <a:prstGeom prst="rect">
            <a:avLst/>
          </a:prstGeom>
        </p:spPr>
      </p:pic>
      <p:pic>
        <p:nvPicPr>
          <p:cNvPr id="244" name="Picture 2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660" y="2868931"/>
            <a:ext cx="487680" cy="441959"/>
          </a:xfrm>
          <a:prstGeom prst="rect">
            <a:avLst/>
          </a:prstGeom>
        </p:spPr>
      </p:pic>
      <p:pic>
        <p:nvPicPr>
          <p:cNvPr id="245" name="Picture 2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360" y="2868931"/>
            <a:ext cx="464820" cy="441959"/>
          </a:xfrm>
          <a:prstGeom prst="rect">
            <a:avLst/>
          </a:prstGeom>
        </p:spPr>
      </p:pic>
      <p:pic>
        <p:nvPicPr>
          <p:cNvPr id="246" name="Picture 2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679" y="2884171"/>
            <a:ext cx="464820" cy="441959"/>
          </a:xfrm>
          <a:prstGeom prst="rect">
            <a:avLst/>
          </a:prstGeom>
        </p:spPr>
      </p:pic>
      <p:pic>
        <p:nvPicPr>
          <p:cNvPr id="247" name="Picture 2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3379" y="2868930"/>
            <a:ext cx="426720" cy="457200"/>
          </a:xfrm>
          <a:prstGeom prst="rect">
            <a:avLst/>
          </a:prstGeom>
        </p:spPr>
      </p:pic>
      <p:pic>
        <p:nvPicPr>
          <p:cNvPr id="248" name="Picture 2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2680" y="2868930"/>
            <a:ext cx="426720" cy="457200"/>
          </a:xfrm>
          <a:prstGeom prst="rect">
            <a:avLst/>
          </a:prstGeom>
        </p:spPr>
      </p:pic>
      <p:sp>
        <p:nvSpPr>
          <p:cNvPr id="2" name="TextBox 248"/>
          <p:cNvSpPr txBox="1"/>
          <p:nvPr/>
        </p:nvSpPr>
        <p:spPr>
          <a:xfrm>
            <a:off x="368300" y="1003210"/>
            <a:ext cx="7891636" cy="4963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Multiple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Input/Output</a:t>
            </a:r>
            <a:r>
              <a:rPr lang="en-US" altLang="zh-CN" sz="28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Channels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14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Each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output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channel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may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recognize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particular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pattern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19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Input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channels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kernels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recognize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and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combines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patterns</a:t>
            </a:r>
          </a:p>
          <a:p>
            <a:pPr indent="2540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in</a:t>
            </a:r>
            <a:r>
              <a:rPr lang="en-US" altLang="zh-CN" sz="2400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inputs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79"/>
              </a:lnSpc>
            </a:pPr>
            <a:endParaRPr lang="en-US" dirty="0"/>
          </a:p>
          <a:p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 </a:t>
            </a:r>
            <a:endParaRPr lang="en-US" altLang="zh-CN" sz="1300" dirty="0">
              <a:solidFill>
                <a:srgbClr val="464644"/>
              </a:solidFill>
              <a:latin typeface="Arial"/>
              <a:ea typeface="Arial"/>
            </a:endParaRPr>
          </a:p>
        </p:txBody>
      </p:sp>
      <p:sp>
        <p:nvSpPr>
          <p:cNvPr id="224" name="Date Placeholder 223">
            <a:extLst>
              <a:ext uri="{FF2B5EF4-FFF2-40B4-BE49-F238E27FC236}">
                <a16:creationId xmlns:a16="http://schemas.microsoft.com/office/drawing/2014/main" id="{348FAB93-AC6A-6248-8ED0-47DB2E7EE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225" name="Footer Placeholder 224">
            <a:extLst>
              <a:ext uri="{FF2B5EF4-FFF2-40B4-BE49-F238E27FC236}">
                <a16:creationId xmlns:a16="http://schemas.microsoft.com/office/drawing/2014/main" id="{C8F14606-0EFF-83C8-CC66-AC6BF772D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226" name="Slide Number Placeholder 225">
            <a:extLst>
              <a:ext uri="{FF2B5EF4-FFF2-40B4-BE49-F238E27FC236}">
                <a16:creationId xmlns:a16="http://schemas.microsoft.com/office/drawing/2014/main" id="{C21D2B58-91A0-DCE0-9FD2-C2276CF2F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icture 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extBox 262"/>
          <p:cNvSpPr txBox="1"/>
          <p:nvPr/>
        </p:nvSpPr>
        <p:spPr>
          <a:xfrm>
            <a:off x="368301" y="2979836"/>
            <a:ext cx="3447877" cy="3021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76200"/>
            <a:r>
              <a:rPr lang="en-US" altLang="zh-CN" sz="4000" b="1" dirty="0">
                <a:solidFill>
                  <a:srgbClr val="002060"/>
                </a:solidFill>
                <a:highlight>
                  <a:srgbClr val="FFFF00"/>
                </a:highlight>
                <a:latin typeface="Arial"/>
                <a:ea typeface="Arial"/>
              </a:rPr>
              <a:t>Pooling</a:t>
            </a:r>
            <a:r>
              <a:rPr lang="en-US" altLang="zh-CN" sz="4000" b="1" spc="-15" dirty="0">
                <a:solidFill>
                  <a:srgbClr val="002060"/>
                </a:solidFill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US" altLang="zh-CN" sz="4000" b="1" dirty="0">
                <a:solidFill>
                  <a:srgbClr val="002060"/>
                </a:solidFill>
                <a:highlight>
                  <a:srgbClr val="FFFF00"/>
                </a:highlight>
                <a:latin typeface="Arial"/>
                <a:ea typeface="Arial"/>
              </a:rPr>
              <a:t>Layer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55"/>
              </a:lnSpc>
            </a:pPr>
            <a:endParaRPr lang="en-US" dirty="0"/>
          </a:p>
          <a:p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 </a:t>
            </a:r>
            <a:endParaRPr lang="en-US" altLang="zh-CN" sz="1300" dirty="0">
              <a:solidFill>
                <a:srgbClr val="464644"/>
              </a:solidFill>
              <a:latin typeface="Arial"/>
              <a:ea typeface="Arial"/>
            </a:endParaRPr>
          </a:p>
        </p:txBody>
      </p:sp>
      <p:sp>
        <p:nvSpPr>
          <p:cNvPr id="256" name="Date Placeholder 255">
            <a:extLst>
              <a:ext uri="{FF2B5EF4-FFF2-40B4-BE49-F238E27FC236}">
                <a16:creationId xmlns:a16="http://schemas.microsoft.com/office/drawing/2014/main" id="{BB94A8D6-BC4F-8502-4740-966F5246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257" name="Footer Placeholder 256">
            <a:extLst>
              <a:ext uri="{FF2B5EF4-FFF2-40B4-BE49-F238E27FC236}">
                <a16:creationId xmlns:a16="http://schemas.microsoft.com/office/drawing/2014/main" id="{5DD9846C-A897-C365-53A4-2C7A94D8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258" name="Slide Number Placeholder 257">
            <a:extLst>
              <a:ext uri="{FF2B5EF4-FFF2-40B4-BE49-F238E27FC236}">
                <a16:creationId xmlns:a16="http://schemas.microsoft.com/office/drawing/2014/main" id="{FB82A817-D071-D634-D4CD-27993781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34</a:t>
            </a:fld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2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80" y="2792730"/>
            <a:ext cx="2232660" cy="1127760"/>
          </a:xfrm>
          <a:prstGeom prst="rect">
            <a:avLst/>
          </a:prstGeom>
        </p:spPr>
      </p:pic>
      <p:pic>
        <p:nvPicPr>
          <p:cNvPr id="266" name="Picture 2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720" y="2807970"/>
            <a:ext cx="2270760" cy="1089660"/>
          </a:xfrm>
          <a:prstGeom prst="rect">
            <a:avLst/>
          </a:prstGeom>
        </p:spPr>
      </p:pic>
      <p:pic>
        <p:nvPicPr>
          <p:cNvPr id="267" name="Picture 2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820" y="1535430"/>
            <a:ext cx="1744980" cy="1264920"/>
          </a:xfrm>
          <a:prstGeom prst="rect">
            <a:avLst/>
          </a:prstGeom>
        </p:spPr>
      </p:pic>
      <p:sp>
        <p:nvSpPr>
          <p:cNvPr id="2" name="TextBox 267"/>
          <p:cNvSpPr txBox="1"/>
          <p:nvPr/>
        </p:nvSpPr>
        <p:spPr>
          <a:xfrm>
            <a:off x="368301" y="1003210"/>
            <a:ext cx="4926101" cy="2490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spc="-5" dirty="0">
                <a:solidFill>
                  <a:srgbClr val="000000"/>
                </a:solidFill>
                <a:latin typeface="Arial"/>
                <a:ea typeface="Arial"/>
              </a:rPr>
              <a:t>Poo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ling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14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Convolution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is</a:t>
            </a:r>
            <a:r>
              <a:rPr lang="en-US" altLang="zh-CN" sz="2400" spc="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sensitive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to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position</a:t>
            </a:r>
          </a:p>
          <a:p>
            <a:pPr>
              <a:lnSpc>
                <a:spcPts val="515"/>
              </a:lnSpc>
            </a:pPr>
            <a:endParaRPr lang="en-US" dirty="0"/>
          </a:p>
          <a:p>
            <a:pPr indent="4699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125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Detect</a:t>
            </a:r>
            <a:r>
              <a:rPr lang="en-US" altLang="zh-CN" sz="2400" spc="1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vertical</a:t>
            </a:r>
            <a:r>
              <a:rPr lang="en-US" altLang="zh-CN" sz="2400" spc="1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edges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85"/>
              </a:lnSpc>
            </a:pPr>
            <a:endParaRPr lang="en-US" dirty="0"/>
          </a:p>
          <a:p>
            <a:pPr indent="711200">
              <a:tabLst>
                <a:tab pos="35433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Arial"/>
              </a:rPr>
              <a:t>X	</a:t>
            </a:r>
            <a:r>
              <a:rPr lang="en-US" altLang="zh-CN" spc="-45" dirty="0">
                <a:solidFill>
                  <a:srgbClr val="000000"/>
                </a:solidFill>
                <a:latin typeface="Arial"/>
                <a:ea typeface="Arial"/>
              </a:rPr>
              <a:t>Y</a:t>
            </a:r>
          </a:p>
        </p:txBody>
      </p:sp>
      <p:sp>
        <p:nvSpPr>
          <p:cNvPr id="268" name="TextBox 268"/>
          <p:cNvSpPr txBox="1"/>
          <p:nvPr/>
        </p:nvSpPr>
        <p:spPr>
          <a:xfrm>
            <a:off x="6121401" y="1783838"/>
            <a:ext cx="1309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0</a:t>
            </a:r>
            <a:r>
              <a:rPr lang="en-US" altLang="zh-CN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output</a:t>
            </a:r>
            <a:r>
              <a:rPr lang="en-US" altLang="zh-CN" spc="-15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with</a:t>
            </a:r>
          </a:p>
          <a:p>
            <a:pPr indent="76200"/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1</a:t>
            </a:r>
            <a:r>
              <a:rPr lang="en-US" altLang="zh-CN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pixel</a:t>
            </a:r>
            <a:r>
              <a:rPr lang="en-US" altLang="zh-CN" spc="-15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shift</a:t>
            </a:r>
          </a:p>
        </p:txBody>
      </p:sp>
      <p:sp>
        <p:nvSpPr>
          <p:cNvPr id="269" name="TextBox 269"/>
          <p:cNvSpPr txBox="1"/>
          <p:nvPr/>
        </p:nvSpPr>
        <p:spPr>
          <a:xfrm>
            <a:off x="368301" y="4048503"/>
            <a:ext cx="7637047" cy="1917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We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need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some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degree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of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invariance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to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translation</a:t>
            </a:r>
          </a:p>
          <a:p>
            <a:pPr>
              <a:lnSpc>
                <a:spcPts val="519"/>
              </a:lnSpc>
            </a:pPr>
            <a:endParaRPr lang="en-US" dirty="0"/>
          </a:p>
          <a:p>
            <a:pPr indent="4699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69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Lighting,</a:t>
            </a:r>
            <a:r>
              <a:rPr lang="en-US" altLang="zh-CN" sz="2400" spc="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object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positions,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scales,</a:t>
            </a:r>
            <a:r>
              <a:rPr lang="en-US" altLang="zh-CN" sz="2400" spc="6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appearance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vary</a:t>
            </a:r>
          </a:p>
          <a:p>
            <a:pPr indent="8128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among</a:t>
            </a:r>
            <a:r>
              <a:rPr lang="en-US" altLang="zh-CN" sz="2400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images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80"/>
              </a:lnSpc>
            </a:pPr>
            <a:endParaRPr lang="en-US" dirty="0"/>
          </a:p>
          <a:p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 </a:t>
            </a:r>
            <a:endParaRPr lang="en-US" altLang="zh-CN" sz="1300" dirty="0">
              <a:solidFill>
                <a:srgbClr val="464644"/>
              </a:solidFill>
              <a:latin typeface="Arial"/>
              <a:ea typeface="Arial"/>
            </a:endParaRPr>
          </a:p>
        </p:txBody>
      </p:sp>
      <p:sp>
        <p:nvSpPr>
          <p:cNvPr id="256" name="Date Placeholder 255">
            <a:extLst>
              <a:ext uri="{FF2B5EF4-FFF2-40B4-BE49-F238E27FC236}">
                <a16:creationId xmlns:a16="http://schemas.microsoft.com/office/drawing/2014/main" id="{4856D863-65BB-3589-F92D-31943E449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257" name="Footer Placeholder 256">
            <a:extLst>
              <a:ext uri="{FF2B5EF4-FFF2-40B4-BE49-F238E27FC236}">
                <a16:creationId xmlns:a16="http://schemas.microsoft.com/office/drawing/2014/main" id="{C2CAC62D-9AFB-0F5C-C84E-49892AC5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258" name="Slide Number Placeholder 257">
            <a:extLst>
              <a:ext uri="{FF2B5EF4-FFF2-40B4-BE49-F238E27FC236}">
                <a16:creationId xmlns:a16="http://schemas.microsoft.com/office/drawing/2014/main" id="{F1BB9E68-8EF7-2FCD-1F37-4D769D03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2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830830"/>
            <a:ext cx="4251960" cy="1889760"/>
          </a:xfrm>
          <a:prstGeom prst="rect">
            <a:avLst/>
          </a:prstGeom>
        </p:spPr>
      </p:pic>
      <p:pic>
        <p:nvPicPr>
          <p:cNvPr id="273" name="Picture 2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80" y="887730"/>
            <a:ext cx="3169920" cy="3512820"/>
          </a:xfrm>
          <a:prstGeom prst="rect">
            <a:avLst/>
          </a:prstGeom>
        </p:spPr>
      </p:pic>
      <p:sp>
        <p:nvSpPr>
          <p:cNvPr id="2" name="TextBox 273"/>
          <p:cNvSpPr txBox="1"/>
          <p:nvPr/>
        </p:nvSpPr>
        <p:spPr>
          <a:xfrm>
            <a:off x="368301" y="1003210"/>
            <a:ext cx="4705487" cy="4963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2-D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Max</a:t>
            </a:r>
            <a:r>
              <a:rPr lang="en-US" altLang="zh-CN" sz="28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Pooling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14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Returns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maximal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value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in</a:t>
            </a:r>
            <a:r>
              <a:rPr lang="en-US" altLang="zh-CN" sz="2400" spc="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the</a:t>
            </a:r>
          </a:p>
          <a:p>
            <a:pPr indent="2540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sliding</a:t>
            </a:r>
            <a:r>
              <a:rPr lang="en-US" altLang="zh-CN" sz="2400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window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39"/>
              </a:lnSpc>
            </a:pPr>
            <a:endParaRPr lang="en-US" dirty="0"/>
          </a:p>
          <a:p>
            <a:pPr indent="1531466">
              <a:lnSpc>
                <a:spcPct val="122083"/>
              </a:lnSpc>
            </a:pPr>
            <a:r>
              <a:rPr lang="en-US" altLang="zh-CN" sz="2200" spc="30" dirty="0">
                <a:solidFill>
                  <a:srgbClr val="000000"/>
                </a:solidFill>
                <a:latin typeface="Times New Roman"/>
                <a:ea typeface="Times New Roman"/>
              </a:rPr>
              <a:t>max</a:t>
            </a:r>
            <a:r>
              <a:rPr lang="en-US" altLang="zh-CN" sz="2200" spc="25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2200" spc="20" dirty="0">
                <a:solidFill>
                  <a:srgbClr val="000000"/>
                </a:solidFill>
                <a:latin typeface="Times New Roman"/>
                <a:ea typeface="Times New Roman"/>
              </a:rPr>
              <a:t>0,1,3,4</a:t>
            </a:r>
            <a:r>
              <a:rPr lang="en-US" altLang="zh-CN" sz="2200" spc="34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22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3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22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30" dirty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914"/>
              </a:lnSpc>
            </a:pPr>
            <a:endParaRPr lang="en-US" dirty="0"/>
          </a:p>
          <a:p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 </a:t>
            </a:r>
            <a:endParaRPr lang="en-US" altLang="zh-CN" sz="1300" dirty="0">
              <a:solidFill>
                <a:srgbClr val="464644"/>
              </a:solidFill>
              <a:latin typeface="Arial"/>
              <a:ea typeface="Arial"/>
            </a:endParaRPr>
          </a:p>
        </p:txBody>
      </p:sp>
      <p:sp>
        <p:nvSpPr>
          <p:cNvPr id="256" name="Date Placeholder 255">
            <a:extLst>
              <a:ext uri="{FF2B5EF4-FFF2-40B4-BE49-F238E27FC236}">
                <a16:creationId xmlns:a16="http://schemas.microsoft.com/office/drawing/2014/main" id="{81D84A10-FB86-C473-C5C7-0BF82AFD9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257" name="Footer Placeholder 256">
            <a:extLst>
              <a:ext uri="{FF2B5EF4-FFF2-40B4-BE49-F238E27FC236}">
                <a16:creationId xmlns:a16="http://schemas.microsoft.com/office/drawing/2014/main" id="{507FE38C-C4C5-F749-DA98-8F80B647C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258" name="Slide Number Placeholder 257">
            <a:extLst>
              <a:ext uri="{FF2B5EF4-FFF2-40B4-BE49-F238E27FC236}">
                <a16:creationId xmlns:a16="http://schemas.microsoft.com/office/drawing/2014/main" id="{BB0D3A29-2AF8-234A-9EE2-0F76C283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3242311"/>
            <a:ext cx="2232660" cy="1112519"/>
          </a:xfrm>
          <a:prstGeom prst="rect">
            <a:avLst/>
          </a:prstGeom>
        </p:spPr>
      </p:pic>
      <p:pic>
        <p:nvPicPr>
          <p:cNvPr id="281" name="Picture 2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620" y="3227071"/>
            <a:ext cx="4518660" cy="1112519"/>
          </a:xfrm>
          <a:prstGeom prst="rect">
            <a:avLst/>
          </a:prstGeom>
        </p:spPr>
      </p:pic>
      <p:pic>
        <p:nvPicPr>
          <p:cNvPr id="282" name="Picture 2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980" y="4408170"/>
            <a:ext cx="1569720" cy="1318260"/>
          </a:xfrm>
          <a:prstGeom prst="rect">
            <a:avLst/>
          </a:prstGeom>
        </p:spPr>
      </p:pic>
      <p:sp>
        <p:nvSpPr>
          <p:cNvPr id="2" name="TextBox 282"/>
          <p:cNvSpPr txBox="1"/>
          <p:nvPr/>
        </p:nvSpPr>
        <p:spPr>
          <a:xfrm>
            <a:off x="368301" y="1003211"/>
            <a:ext cx="6755575" cy="12647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2-D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Max</a:t>
            </a:r>
            <a:r>
              <a:rPr lang="en-US" altLang="zh-CN" sz="28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Pooling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14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Returns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maximal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value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in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sliding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window</a:t>
            </a:r>
          </a:p>
        </p:txBody>
      </p:sp>
      <p:sp>
        <p:nvSpPr>
          <p:cNvPr id="283" name="TextBox 283"/>
          <p:cNvSpPr txBox="1"/>
          <p:nvPr/>
        </p:nvSpPr>
        <p:spPr>
          <a:xfrm>
            <a:off x="711200" y="2634738"/>
            <a:ext cx="7125802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2933700" algn="l"/>
                <a:tab pos="5207000" algn="l"/>
              </a:tabLst>
            </a:pP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Vertical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edge</a:t>
            </a:r>
            <a:r>
              <a:rPr lang="en-US" altLang="zh-CN" spc="-100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detection	Conv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output	2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x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2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max</a:t>
            </a:r>
            <a:r>
              <a:rPr lang="en-US" altLang="zh-CN" spc="-40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pooling</a:t>
            </a:r>
          </a:p>
        </p:txBody>
      </p:sp>
      <p:sp>
        <p:nvSpPr>
          <p:cNvPr id="284" name="TextBox 284"/>
          <p:cNvSpPr txBox="1"/>
          <p:nvPr/>
        </p:nvSpPr>
        <p:spPr>
          <a:xfrm>
            <a:off x="5346700" y="4946139"/>
            <a:ext cx="1270812" cy="548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Tolerant</a:t>
            </a:r>
            <a:r>
              <a:rPr lang="en-US" altLang="zh-CN" spc="-1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to</a:t>
            </a:r>
            <a:r>
              <a:rPr lang="en-US" altLang="zh-CN" spc="-109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1</a:t>
            </a:r>
          </a:p>
          <a:p>
            <a:pPr indent="152400"/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pixel</a:t>
            </a:r>
            <a:r>
              <a:rPr lang="en-US" altLang="zh-CN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shift</a:t>
            </a:r>
          </a:p>
        </p:txBody>
      </p:sp>
      <p:sp>
        <p:nvSpPr>
          <p:cNvPr id="256" name="Date Placeholder 255">
            <a:extLst>
              <a:ext uri="{FF2B5EF4-FFF2-40B4-BE49-F238E27FC236}">
                <a16:creationId xmlns:a16="http://schemas.microsoft.com/office/drawing/2014/main" id="{6E8B725A-C9E9-2443-1565-672672B0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257" name="Footer Placeholder 256">
            <a:extLst>
              <a:ext uri="{FF2B5EF4-FFF2-40B4-BE49-F238E27FC236}">
                <a16:creationId xmlns:a16="http://schemas.microsoft.com/office/drawing/2014/main" id="{EEE34A7F-33EC-F40C-6371-FC602A5D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258" name="Slide Number Placeholder 257">
            <a:extLst>
              <a:ext uri="{FF2B5EF4-FFF2-40B4-BE49-F238E27FC236}">
                <a16:creationId xmlns:a16="http://schemas.microsoft.com/office/drawing/2014/main" id="{EEB9E274-5894-D838-F305-7C4E21379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2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80" y="1421130"/>
            <a:ext cx="3169920" cy="3185160"/>
          </a:xfrm>
          <a:prstGeom prst="rect">
            <a:avLst/>
          </a:prstGeom>
        </p:spPr>
      </p:pic>
      <p:sp>
        <p:nvSpPr>
          <p:cNvPr id="2" name="TextBox 291"/>
          <p:cNvSpPr txBox="1"/>
          <p:nvPr/>
        </p:nvSpPr>
        <p:spPr>
          <a:xfrm>
            <a:off x="368301" y="1003211"/>
            <a:ext cx="6591637" cy="50168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Padding,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Stride,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and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Multiple</a:t>
            </a:r>
            <a:r>
              <a:rPr lang="en-US" altLang="zh-CN" sz="28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Channels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14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Pooling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layers</a:t>
            </a:r>
            <a:r>
              <a:rPr lang="en-US" altLang="zh-CN" sz="2400" spc="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have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similar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padding</a:t>
            </a:r>
          </a:p>
          <a:p>
            <a:pPr indent="2540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and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stride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as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convolutional</a:t>
            </a:r>
            <a:r>
              <a:rPr lang="en-US" altLang="zh-CN" sz="240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layers</a:t>
            </a:r>
          </a:p>
          <a:p>
            <a:pPr>
              <a:lnSpc>
                <a:spcPts val="440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No</a:t>
            </a:r>
            <a:r>
              <a:rPr lang="en-US" altLang="zh-CN" sz="2400" spc="1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learnable</a:t>
            </a:r>
            <a:r>
              <a:rPr lang="en-US" altLang="zh-CN" sz="2400" spc="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parameters</a:t>
            </a:r>
          </a:p>
          <a:p>
            <a:pPr>
              <a:lnSpc>
                <a:spcPts val="555"/>
              </a:lnSpc>
            </a:pPr>
            <a:endParaRPr lang="en-US" dirty="0"/>
          </a:p>
          <a:p>
            <a:pPr marL="254000" indent="-241300" hangingPunct="0">
              <a:lnSpc>
                <a:spcPct val="9708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Apply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pooling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for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each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input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channel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to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br>
              <a:rPr dirty="0"/>
            </a:b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obtain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corresponding</a:t>
            </a:r>
            <a:r>
              <a:rPr lang="en-US" altLang="zh-CN" sz="2400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output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br>
              <a:rPr dirty="0"/>
            </a:br>
            <a:r>
              <a:rPr lang="en-US" altLang="zh-CN" sz="2400" spc="-5" dirty="0">
                <a:solidFill>
                  <a:srgbClr val="000000"/>
                </a:solidFill>
                <a:latin typeface="Arial"/>
                <a:ea typeface="Arial"/>
              </a:rPr>
              <a:t>ch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annel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70"/>
              </a:lnSpc>
            </a:pPr>
            <a:endParaRPr lang="en-US" dirty="0"/>
          </a:p>
          <a:p>
            <a:pPr indent="254000"/>
            <a:r>
              <a:rPr lang="en-US" altLang="zh-CN" sz="2400" b="1" dirty="0">
                <a:solidFill>
                  <a:srgbClr val="000000"/>
                </a:solidFill>
                <a:latin typeface="Arial"/>
                <a:ea typeface="Arial"/>
              </a:rPr>
              <a:t>#output</a:t>
            </a:r>
            <a:r>
              <a:rPr lang="en-US" altLang="zh-CN" sz="24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/>
                <a:ea typeface="Arial"/>
              </a:rPr>
              <a:t>channels</a:t>
            </a:r>
            <a:r>
              <a:rPr lang="en-US" altLang="zh-CN" sz="24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/>
                <a:ea typeface="Arial"/>
              </a:rPr>
              <a:t>=</a:t>
            </a:r>
            <a:r>
              <a:rPr lang="en-US" altLang="zh-CN" sz="24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/>
                <a:ea typeface="Arial"/>
              </a:rPr>
              <a:t>#input</a:t>
            </a:r>
            <a:r>
              <a:rPr lang="en-US" altLang="zh-CN" sz="24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/>
                <a:ea typeface="Arial"/>
              </a:rPr>
              <a:t>channels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60"/>
              </a:lnSpc>
            </a:pPr>
            <a:endParaRPr lang="en-US" dirty="0"/>
          </a:p>
          <a:p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 </a:t>
            </a:r>
            <a:endParaRPr lang="en-US" altLang="zh-CN" sz="1300" dirty="0">
              <a:solidFill>
                <a:srgbClr val="464644"/>
              </a:solidFill>
              <a:latin typeface="Arial"/>
              <a:ea typeface="Arial"/>
            </a:endParaRPr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872D37A3-F35C-43A0-D20A-08393DCAC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41DA50CE-DBDF-FA85-737F-7AF3D534F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78FC0811-51D5-1026-D49A-14420D72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Picture 2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80" y="3821430"/>
            <a:ext cx="2476500" cy="1676400"/>
          </a:xfrm>
          <a:prstGeom prst="rect">
            <a:avLst/>
          </a:prstGeom>
        </p:spPr>
      </p:pic>
      <p:pic>
        <p:nvPicPr>
          <p:cNvPr id="295" name="Picture 2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3821430"/>
            <a:ext cx="2529840" cy="1676400"/>
          </a:xfrm>
          <a:prstGeom prst="rect">
            <a:avLst/>
          </a:prstGeom>
        </p:spPr>
      </p:pic>
      <p:sp>
        <p:nvSpPr>
          <p:cNvPr id="2" name="TextBox 295"/>
          <p:cNvSpPr txBox="1"/>
          <p:nvPr/>
        </p:nvSpPr>
        <p:spPr>
          <a:xfrm>
            <a:off x="368301" y="1003211"/>
            <a:ext cx="7817953" cy="21283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spc="-10" dirty="0">
                <a:solidFill>
                  <a:srgbClr val="000000"/>
                </a:solidFill>
                <a:latin typeface="Arial"/>
                <a:ea typeface="Arial"/>
              </a:rPr>
              <a:t>Average</a:t>
            </a:r>
            <a:r>
              <a:rPr lang="en-US" altLang="zh-CN" sz="2800" b="1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spc="-5" dirty="0">
                <a:solidFill>
                  <a:srgbClr val="000000"/>
                </a:solidFill>
                <a:latin typeface="Arial"/>
                <a:ea typeface="Arial"/>
              </a:rPr>
              <a:t>Pooling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14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Max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pooling: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strongest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pattern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signal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in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window</a:t>
            </a:r>
          </a:p>
          <a:p>
            <a:pPr>
              <a:lnSpc>
                <a:spcPts val="515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Average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pooling: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replace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max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with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mean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in</a:t>
            </a:r>
            <a:r>
              <a:rPr lang="en-US" altLang="zh-CN" sz="24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max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pooling</a:t>
            </a:r>
          </a:p>
          <a:p>
            <a:pPr>
              <a:lnSpc>
                <a:spcPts val="519"/>
              </a:lnSpc>
            </a:pPr>
            <a:endParaRPr lang="en-US" dirty="0"/>
          </a:p>
          <a:p>
            <a:pPr indent="4699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60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en-US" altLang="zh-CN" sz="2400" spc="6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average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signal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strength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in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window</a:t>
            </a:r>
          </a:p>
        </p:txBody>
      </p:sp>
      <p:sp>
        <p:nvSpPr>
          <p:cNvPr id="296" name="TextBox 296"/>
          <p:cNvSpPr txBox="1"/>
          <p:nvPr/>
        </p:nvSpPr>
        <p:spPr>
          <a:xfrm>
            <a:off x="2095500" y="3447538"/>
            <a:ext cx="5051772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276600" algn="l"/>
              </a:tabLst>
            </a:pP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Max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pooling	Average</a:t>
            </a:r>
            <a:r>
              <a:rPr lang="en-US" altLang="zh-CN" spc="-75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pooling</a:t>
            </a:r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845C4272-886F-BE6E-B532-2A077EA78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C7D03803-98DC-01F4-1C99-1739C1BA4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21E1E792-4779-B0AA-DD67-DCF23044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2"/>
          <p:cNvSpPr txBox="1"/>
          <p:nvPr/>
        </p:nvSpPr>
        <p:spPr>
          <a:xfrm>
            <a:off x="368301" y="1003211"/>
            <a:ext cx="6237247" cy="46928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Classifying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Dogs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and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Cats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in</a:t>
            </a:r>
            <a:r>
              <a:rPr lang="en-US" altLang="zh-CN" sz="28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Images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14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Use</a:t>
            </a:r>
            <a:r>
              <a:rPr lang="en-US" altLang="zh-CN" sz="2400" spc="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lang="en-US" altLang="zh-CN" sz="2400" spc="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good</a:t>
            </a:r>
            <a:r>
              <a:rPr lang="en-US" altLang="zh-CN" sz="2400" spc="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camera</a:t>
            </a:r>
          </a:p>
          <a:p>
            <a:pPr>
              <a:lnSpc>
                <a:spcPts val="515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RGB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image</a:t>
            </a:r>
            <a:r>
              <a:rPr lang="en-US" altLang="zh-CN" sz="2400" spc="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has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36M</a:t>
            </a:r>
            <a:r>
              <a:rPr lang="en-US" altLang="zh-CN" sz="2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elements</a:t>
            </a:r>
          </a:p>
          <a:p>
            <a:pPr>
              <a:lnSpc>
                <a:spcPts val="559"/>
              </a:lnSpc>
            </a:pPr>
            <a:endParaRPr lang="en-US" dirty="0"/>
          </a:p>
          <a:p>
            <a:pPr marL="254000" indent="-241300" hangingPunct="0">
              <a:lnSpc>
                <a:spcPct val="9708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model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size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of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single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hidden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br>
              <a:rPr dirty="0"/>
            </a:b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layer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MLP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with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100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hidden</a:t>
            </a:r>
            <a:r>
              <a:rPr lang="en-US" altLang="zh-CN" sz="24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size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br>
              <a:rPr dirty="0"/>
            </a:b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is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3.6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Billion</a:t>
            </a:r>
            <a:r>
              <a:rPr lang="en-US" altLang="zh-CN" sz="240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parameters</a:t>
            </a:r>
          </a:p>
          <a:p>
            <a:pPr>
              <a:lnSpc>
                <a:spcPts val="469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FE2500"/>
                </a:solidFill>
                <a:latin typeface="Arial"/>
                <a:ea typeface="Arial"/>
              </a:rPr>
              <a:t>•</a:t>
            </a:r>
            <a:r>
              <a:rPr lang="en-US" altLang="zh-CN" sz="2400" spc="75" dirty="0">
                <a:solidFill>
                  <a:srgbClr val="FE25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FE2500"/>
                </a:solidFill>
                <a:latin typeface="Arial"/>
                <a:ea typeface="Arial"/>
              </a:rPr>
              <a:t>Exceeds</a:t>
            </a:r>
            <a:r>
              <a:rPr lang="en-US" altLang="zh-CN" sz="2400" spc="75" dirty="0">
                <a:solidFill>
                  <a:srgbClr val="FE25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FE2500"/>
                </a:solidFill>
                <a:latin typeface="Arial"/>
                <a:ea typeface="Arial"/>
              </a:rPr>
              <a:t>the</a:t>
            </a:r>
            <a:r>
              <a:rPr lang="en-US" altLang="zh-CN" sz="2400" spc="80" dirty="0">
                <a:solidFill>
                  <a:srgbClr val="FE25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FE2500"/>
                </a:solidFill>
                <a:latin typeface="Arial"/>
                <a:ea typeface="Arial"/>
              </a:rPr>
              <a:t>population</a:t>
            </a:r>
            <a:r>
              <a:rPr lang="en-US" altLang="zh-CN" sz="2400" spc="75" dirty="0">
                <a:solidFill>
                  <a:srgbClr val="FE25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FE2500"/>
                </a:solidFill>
                <a:latin typeface="Arial"/>
                <a:ea typeface="Arial"/>
              </a:rPr>
              <a:t>of</a:t>
            </a:r>
            <a:r>
              <a:rPr lang="en-US" altLang="zh-CN" sz="2400" spc="75" dirty="0">
                <a:solidFill>
                  <a:srgbClr val="FE25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FE2500"/>
                </a:solidFill>
                <a:latin typeface="Arial"/>
                <a:ea typeface="Arial"/>
              </a:rPr>
              <a:t>dogs</a:t>
            </a:r>
          </a:p>
          <a:p>
            <a:pPr indent="254000">
              <a:lnSpc>
                <a:spcPct val="97500"/>
              </a:lnSpc>
            </a:pPr>
            <a:r>
              <a:rPr lang="en-US" altLang="zh-CN" sz="2400" dirty="0">
                <a:solidFill>
                  <a:srgbClr val="FE2500"/>
                </a:solidFill>
                <a:latin typeface="Arial"/>
                <a:ea typeface="Arial"/>
              </a:rPr>
              <a:t>and</a:t>
            </a:r>
            <a:r>
              <a:rPr lang="en-US" altLang="zh-CN" sz="2400" dirty="0">
                <a:solidFill>
                  <a:srgbClr val="FE25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FE2500"/>
                </a:solidFill>
                <a:latin typeface="Arial"/>
                <a:ea typeface="Arial"/>
              </a:rPr>
              <a:t>cats</a:t>
            </a:r>
            <a:r>
              <a:rPr lang="en-US" altLang="zh-CN" sz="2400" dirty="0">
                <a:solidFill>
                  <a:srgbClr val="FE25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FE2500"/>
                </a:solidFill>
                <a:latin typeface="Arial"/>
                <a:ea typeface="Arial"/>
              </a:rPr>
              <a:t>on</a:t>
            </a:r>
            <a:r>
              <a:rPr lang="en-US" altLang="zh-CN" sz="2400" spc="-15" dirty="0">
                <a:solidFill>
                  <a:srgbClr val="FE25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FE2500"/>
                </a:solidFill>
                <a:latin typeface="Arial"/>
                <a:ea typeface="Arial"/>
              </a:rPr>
              <a:t>earth</a:t>
            </a:r>
          </a:p>
          <a:p>
            <a:pPr indent="254000"/>
            <a:r>
              <a:rPr lang="en-US" altLang="zh-CN" sz="2400" dirty="0">
                <a:solidFill>
                  <a:srgbClr val="FE2500"/>
                </a:solidFill>
                <a:latin typeface="Arial"/>
                <a:ea typeface="Arial"/>
              </a:rPr>
              <a:t>(900M</a:t>
            </a:r>
            <a:r>
              <a:rPr lang="en-US" altLang="zh-CN" sz="2400" dirty="0">
                <a:solidFill>
                  <a:srgbClr val="FE25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FE2500"/>
                </a:solidFill>
                <a:latin typeface="Arial"/>
                <a:ea typeface="Arial"/>
              </a:rPr>
              <a:t>dogs</a:t>
            </a:r>
            <a:r>
              <a:rPr lang="en-US" altLang="zh-CN" sz="2400" dirty="0">
                <a:solidFill>
                  <a:srgbClr val="FE25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FE2500"/>
                </a:solidFill>
                <a:latin typeface="Arial"/>
                <a:ea typeface="Arial"/>
              </a:rPr>
              <a:t>+</a:t>
            </a:r>
            <a:r>
              <a:rPr lang="en-US" altLang="zh-CN" sz="2400" dirty="0">
                <a:solidFill>
                  <a:srgbClr val="FE25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FE2500"/>
                </a:solidFill>
                <a:latin typeface="Arial"/>
                <a:ea typeface="Arial"/>
              </a:rPr>
              <a:t>600M</a:t>
            </a:r>
            <a:r>
              <a:rPr lang="en-US" altLang="zh-CN" sz="2400" spc="-15" dirty="0">
                <a:solidFill>
                  <a:srgbClr val="FE25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FE2500"/>
                </a:solidFill>
                <a:latin typeface="Arial"/>
                <a:ea typeface="Arial"/>
              </a:rPr>
              <a:t>cats)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r>
              <a:rPr lang="en-US" dirty="0"/>
              <a:t> </a:t>
            </a:r>
            <a:endParaRPr lang="en-US" altLang="zh-CN" sz="1300" dirty="0">
              <a:solidFill>
                <a:srgbClr val="464644"/>
              </a:solidFill>
              <a:latin typeface="Arial"/>
              <a:ea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3FF57-ED47-46EB-A265-8E09C42C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348" y="1657221"/>
            <a:ext cx="3871653" cy="2520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7846DA-3F57-46F2-915E-7D20E8C41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663" y="4176646"/>
            <a:ext cx="3414566" cy="1824105"/>
          </a:xfrm>
          <a:prstGeom prst="rect">
            <a:avLst/>
          </a:prstGeom>
        </p:spPr>
      </p:pic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AD7B1BEC-4D1E-FDAE-75CC-3191FA16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C5EB2C78-454A-7AEE-9FB9-9C39EAD94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9883BD23-6C82-7B26-98B5-AF8DFC81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3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1310"/>
            <a:ext cx="9144000" cy="2331720"/>
          </a:xfrm>
          <a:prstGeom prst="rect">
            <a:avLst/>
          </a:prstGeom>
        </p:spPr>
      </p:pic>
      <p:sp>
        <p:nvSpPr>
          <p:cNvPr id="2" name="TextBox 300"/>
          <p:cNvSpPr txBox="1"/>
          <p:nvPr/>
        </p:nvSpPr>
        <p:spPr>
          <a:xfrm>
            <a:off x="2311401" y="1544736"/>
            <a:ext cx="4653205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b="1" dirty="0">
                <a:solidFill>
                  <a:srgbClr val="000000"/>
                </a:solidFill>
                <a:latin typeface="Arial"/>
                <a:ea typeface="Arial"/>
              </a:rPr>
              <a:t>LeNet</a:t>
            </a:r>
            <a:r>
              <a:rPr lang="en-US" altLang="zh-CN" sz="4000" b="1" spc="-15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Arial"/>
                <a:ea typeface="Arial"/>
              </a:rPr>
              <a:t>Architecture</a:t>
            </a:r>
          </a:p>
        </p:txBody>
      </p:sp>
      <p:sp>
        <p:nvSpPr>
          <p:cNvPr id="301" name="TextBox 301"/>
          <p:cNvSpPr txBox="1"/>
          <p:nvPr/>
        </p:nvSpPr>
        <p:spPr>
          <a:xfrm>
            <a:off x="368301" y="5768253"/>
            <a:ext cx="1408663" cy="1981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300" spc="-10" dirty="0">
                <a:solidFill>
                  <a:srgbClr val="464644"/>
                </a:solidFill>
                <a:latin typeface="Arial"/>
                <a:ea typeface="Arial"/>
              </a:rPr>
              <a:t>gluon</a:t>
            </a:r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-cv.mxnet.io</a:t>
            </a:r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B27A5BB6-5F8F-DD0C-2841-69D6E329D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A758B639-95DA-2C12-59AD-3BFDC166F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EB936CCF-D147-621E-1EF4-9DF609A19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40</a:t>
            </a:fld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icture 3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610"/>
            <a:ext cx="9144000" cy="4091940"/>
          </a:xfrm>
          <a:prstGeom prst="rect">
            <a:avLst/>
          </a:prstGeom>
        </p:spPr>
      </p:pic>
      <p:sp>
        <p:nvSpPr>
          <p:cNvPr id="2" name="TextBox 314"/>
          <p:cNvSpPr txBox="1"/>
          <p:nvPr/>
        </p:nvSpPr>
        <p:spPr>
          <a:xfrm>
            <a:off x="5181601" y="1229102"/>
            <a:ext cx="2130435" cy="1100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FEFEFE"/>
                </a:solidFill>
                <a:latin typeface="Arial"/>
                <a:ea typeface="Arial"/>
              </a:rPr>
              <a:t>Expensive</a:t>
            </a:r>
            <a:r>
              <a:rPr lang="en-US" altLang="zh-CN" sz="2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FEFEFE"/>
                </a:solidFill>
                <a:latin typeface="Arial"/>
                <a:ea typeface="Arial"/>
              </a:rPr>
              <a:t>if</a:t>
            </a:r>
            <a:r>
              <a:rPr lang="en-US" altLang="zh-CN" sz="2400" spc="-15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FEFEFE"/>
                </a:solidFill>
                <a:latin typeface="Arial"/>
                <a:ea typeface="Arial"/>
              </a:rPr>
              <a:t>we</a:t>
            </a:r>
          </a:p>
          <a:p>
            <a:pPr indent="304800">
              <a:lnSpc>
                <a:spcPct val="97500"/>
              </a:lnSpc>
            </a:pPr>
            <a:r>
              <a:rPr lang="en-US" altLang="zh-CN" sz="2400" dirty="0">
                <a:solidFill>
                  <a:srgbClr val="FEFEFE"/>
                </a:solidFill>
                <a:latin typeface="Arial"/>
                <a:ea typeface="Arial"/>
              </a:rPr>
              <a:t>have</a:t>
            </a:r>
            <a:r>
              <a:rPr lang="en-US" altLang="zh-CN" sz="2400" spc="-5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FEFEFE"/>
                </a:solidFill>
                <a:latin typeface="Arial"/>
                <a:ea typeface="Arial"/>
              </a:rPr>
              <a:t>many</a:t>
            </a:r>
          </a:p>
          <a:p>
            <a:pPr indent="558800"/>
            <a:r>
              <a:rPr lang="en-US" altLang="zh-CN" sz="2400" spc="-5" dirty="0">
                <a:solidFill>
                  <a:srgbClr val="FEFEFE"/>
                </a:solidFill>
                <a:latin typeface="Arial"/>
                <a:ea typeface="Arial"/>
              </a:rPr>
              <a:t>ou</a:t>
            </a:r>
            <a:r>
              <a:rPr lang="en-US" altLang="zh-CN" sz="2400" dirty="0">
                <a:solidFill>
                  <a:srgbClr val="FEFEFE"/>
                </a:solidFill>
                <a:latin typeface="Arial"/>
                <a:ea typeface="Arial"/>
              </a:rPr>
              <a:t>tputs</a:t>
            </a:r>
          </a:p>
        </p:txBody>
      </p:sp>
      <p:sp>
        <p:nvSpPr>
          <p:cNvPr id="315" name="TextBox 315"/>
          <p:cNvSpPr txBox="1"/>
          <p:nvPr/>
        </p:nvSpPr>
        <p:spPr>
          <a:xfrm>
            <a:off x="368301" y="5768253"/>
            <a:ext cx="1408663" cy="1981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300" spc="-10" dirty="0">
                <a:solidFill>
                  <a:srgbClr val="464644"/>
                </a:solidFill>
                <a:latin typeface="Arial"/>
                <a:ea typeface="Arial"/>
              </a:rPr>
              <a:t>gluon</a:t>
            </a:r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-cv.mxnet.io</a:t>
            </a:r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6BC31453-04AC-0A94-95BA-1A67368F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CDD4DE61-FA6D-479E-AE32-E06EF47BA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257B9C9A-D761-2B3B-0B98-B8AA343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icture 3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179" y="902970"/>
            <a:ext cx="5417820" cy="5097780"/>
          </a:xfrm>
          <a:prstGeom prst="rect">
            <a:avLst/>
          </a:prstGeom>
        </p:spPr>
      </p:pic>
      <p:sp>
        <p:nvSpPr>
          <p:cNvPr id="2" name="TextBox 303"/>
          <p:cNvSpPr txBox="1"/>
          <p:nvPr/>
        </p:nvSpPr>
        <p:spPr>
          <a:xfrm>
            <a:off x="304800" y="3017430"/>
            <a:ext cx="3054872" cy="2948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95416"/>
              </a:lnSpc>
            </a:pPr>
            <a:r>
              <a:rPr lang="en-US" altLang="zh-CN" sz="2800" b="1" spc="44" dirty="0">
                <a:solidFill>
                  <a:srgbClr val="000000"/>
                </a:solidFill>
                <a:latin typeface="Arial"/>
                <a:ea typeface="Arial"/>
              </a:rPr>
              <a:t>Handwritten</a:t>
            </a:r>
            <a:r>
              <a:rPr lang="en-US" altLang="zh-CN" sz="2800" b="1" spc="-38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spc="44" dirty="0">
                <a:solidFill>
                  <a:srgbClr val="000000"/>
                </a:solidFill>
                <a:latin typeface="Arial"/>
                <a:ea typeface="Arial"/>
              </a:rPr>
              <a:t>Digit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spc="-5" dirty="0">
                <a:solidFill>
                  <a:srgbClr val="000000"/>
                </a:solidFill>
                <a:latin typeface="Arial"/>
                <a:ea typeface="Arial"/>
              </a:rPr>
              <a:t>Rec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ognition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44"/>
              </a:lnSpc>
            </a:pPr>
            <a:endParaRPr lang="en-US" dirty="0"/>
          </a:p>
          <a:p>
            <a:pPr indent="63500"/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 </a:t>
            </a:r>
            <a:endParaRPr lang="en-US" altLang="zh-CN" sz="1300" dirty="0">
              <a:solidFill>
                <a:srgbClr val="464644"/>
              </a:solidFill>
              <a:latin typeface="Arial"/>
              <a:ea typeface="Arial"/>
            </a:endParaRPr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74F05D30-C6AA-E312-B2BA-BE6330F5E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6FC5EC52-5692-B49A-B133-24637592C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C5454DB0-3A6A-90C0-F188-7A0C877A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icture 3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220" y="864870"/>
            <a:ext cx="5478780" cy="5128260"/>
          </a:xfrm>
          <a:prstGeom prst="rect">
            <a:avLst/>
          </a:prstGeom>
        </p:spPr>
      </p:pic>
      <p:sp>
        <p:nvSpPr>
          <p:cNvPr id="2" name="TextBox 305"/>
          <p:cNvSpPr txBox="1"/>
          <p:nvPr/>
        </p:nvSpPr>
        <p:spPr>
          <a:xfrm>
            <a:off x="368300" y="985936"/>
            <a:ext cx="3079684" cy="4980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b="1" spc="-5" dirty="0">
                <a:solidFill>
                  <a:srgbClr val="000000"/>
                </a:solidFill>
                <a:latin typeface="Arial"/>
                <a:ea typeface="Arial"/>
              </a:rPr>
              <a:t>MN</a:t>
            </a:r>
            <a:r>
              <a:rPr lang="en-US" altLang="zh-CN" sz="4000" b="1" dirty="0">
                <a:solidFill>
                  <a:srgbClr val="000000"/>
                </a:solidFill>
                <a:latin typeface="Arial"/>
                <a:ea typeface="Arial"/>
              </a:rPr>
              <a:t>IST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410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Centered</a:t>
            </a:r>
            <a:r>
              <a:rPr lang="en-US" altLang="zh-CN" sz="2400" spc="1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and</a:t>
            </a:r>
            <a:r>
              <a:rPr lang="en-US" altLang="zh-CN" sz="2400" spc="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scaled</a:t>
            </a:r>
          </a:p>
          <a:p>
            <a:pPr>
              <a:lnSpc>
                <a:spcPts val="515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50,000</a:t>
            </a:r>
            <a:r>
              <a:rPr lang="en-US" altLang="zh-CN" sz="2400" spc="1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training</a:t>
            </a:r>
            <a:r>
              <a:rPr lang="en-US" altLang="zh-CN" sz="2400" spc="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data</a:t>
            </a:r>
          </a:p>
          <a:p>
            <a:pPr>
              <a:lnSpc>
                <a:spcPts val="519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10,000</a:t>
            </a:r>
            <a:r>
              <a:rPr lang="en-US" altLang="zh-CN" sz="2400" spc="1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test</a:t>
            </a:r>
            <a:r>
              <a:rPr lang="en-US" altLang="zh-CN" sz="2400" spc="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data</a:t>
            </a:r>
          </a:p>
          <a:p>
            <a:pPr>
              <a:lnSpc>
                <a:spcPts val="415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28</a:t>
            </a:r>
            <a:r>
              <a:rPr lang="en-US" altLang="zh-CN" sz="2400" spc="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lang="en-US" altLang="zh-CN" sz="2400" spc="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28</a:t>
            </a:r>
            <a:r>
              <a:rPr lang="en-US" altLang="zh-CN" sz="2400" spc="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images</a:t>
            </a:r>
          </a:p>
          <a:p>
            <a:pPr>
              <a:lnSpc>
                <a:spcPts val="515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1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10</a:t>
            </a:r>
            <a:r>
              <a:rPr lang="en-US" altLang="zh-CN" sz="2400" spc="1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classes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60"/>
              </a:lnSpc>
            </a:pPr>
            <a:endParaRPr lang="en-US" dirty="0"/>
          </a:p>
          <a:p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 </a:t>
            </a:r>
            <a:endParaRPr lang="en-US" altLang="zh-CN" sz="1300" dirty="0">
              <a:solidFill>
                <a:srgbClr val="464644"/>
              </a:solidFill>
              <a:latin typeface="Arial"/>
              <a:ea typeface="Arial"/>
            </a:endParaRPr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E7D2DB7E-0B2E-5B08-7105-0462A8C05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ACB306CA-1098-7809-17CC-B8BBB769B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AFDD4085-53D8-D5BB-5D7A-5D6DB854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3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887730"/>
            <a:ext cx="9105900" cy="5090160"/>
          </a:xfrm>
          <a:prstGeom prst="rect">
            <a:avLst/>
          </a:prstGeom>
        </p:spPr>
      </p:pic>
      <p:sp>
        <p:nvSpPr>
          <p:cNvPr id="2" name="TextBox 307"/>
          <p:cNvSpPr txBox="1"/>
          <p:nvPr/>
        </p:nvSpPr>
        <p:spPr>
          <a:xfrm>
            <a:off x="5994400" y="3654549"/>
            <a:ext cx="1944640" cy="1866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97083"/>
              </a:lnSpc>
            </a:pPr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Y.</a:t>
            </a:r>
            <a:r>
              <a:rPr lang="en-US" altLang="zh-CN" spc="-11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LeCun,</a:t>
            </a:r>
            <a:r>
              <a:rPr lang="en-US" altLang="zh-CN" spc="-114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L.</a:t>
            </a:r>
            <a:r>
              <a:rPr lang="en-US" altLang="zh-CN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Bottou,</a:t>
            </a:r>
            <a:r>
              <a:rPr lang="en-US" altLang="zh-CN" spc="-125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Y.</a:t>
            </a:r>
            <a:r>
              <a:rPr lang="en-US" altLang="zh-CN" spc="-129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Bengio,</a:t>
            </a:r>
            <a:r>
              <a:rPr lang="en-US" altLang="zh-CN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pc="-25" dirty="0">
                <a:solidFill>
                  <a:srgbClr val="FEFEFE"/>
                </a:solidFill>
                <a:latin typeface="Arial"/>
                <a:ea typeface="Arial"/>
              </a:rPr>
              <a:t>P.</a:t>
            </a:r>
            <a:r>
              <a:rPr lang="en-US" altLang="zh-CN" spc="-1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pc="-20" dirty="0">
                <a:solidFill>
                  <a:srgbClr val="FEFEFE"/>
                </a:solidFill>
                <a:latin typeface="Arial"/>
                <a:ea typeface="Arial"/>
              </a:rPr>
              <a:t>Haffner,</a:t>
            </a:r>
            <a:r>
              <a:rPr lang="en-US" altLang="zh-CN" spc="-15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pc="-30" dirty="0">
                <a:solidFill>
                  <a:srgbClr val="FEFEFE"/>
                </a:solidFill>
                <a:latin typeface="Arial"/>
                <a:ea typeface="Arial"/>
              </a:rPr>
              <a:t>1998</a:t>
            </a:r>
            <a:r>
              <a:rPr lang="en-US" altLang="zh-CN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pc="5" dirty="0">
                <a:solidFill>
                  <a:srgbClr val="FEFEFE"/>
                </a:solidFill>
                <a:latin typeface="Arial"/>
                <a:ea typeface="Arial"/>
              </a:rPr>
              <a:t>Gra</a:t>
            </a:r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dient-based</a:t>
            </a:r>
            <a:r>
              <a:rPr lang="en-US" altLang="zh-CN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learning</a:t>
            </a:r>
            <a:r>
              <a:rPr lang="en-US" altLang="zh-CN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applied</a:t>
            </a:r>
            <a:r>
              <a:rPr lang="en-US" altLang="zh-CN" spc="-55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to</a:t>
            </a:r>
            <a:r>
              <a:rPr lang="en-US" altLang="zh-CN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pc="5" dirty="0">
                <a:solidFill>
                  <a:srgbClr val="FEFEFE"/>
                </a:solidFill>
                <a:latin typeface="Arial"/>
                <a:ea typeface="Arial"/>
              </a:rPr>
              <a:t>doc</a:t>
            </a:r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ument</a:t>
            </a:r>
            <a:r>
              <a:rPr lang="en-US" altLang="zh-CN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pc="-5" dirty="0">
                <a:solidFill>
                  <a:srgbClr val="FEFEFE"/>
                </a:solidFill>
                <a:latin typeface="Arial"/>
                <a:ea typeface="Arial"/>
              </a:rPr>
              <a:t>re</a:t>
            </a:r>
            <a:r>
              <a:rPr lang="en-US" altLang="zh-CN" dirty="0">
                <a:solidFill>
                  <a:srgbClr val="FEFEFE"/>
                </a:solidFill>
                <a:latin typeface="Arial"/>
                <a:ea typeface="Arial"/>
              </a:rPr>
              <a:t>cognition</a:t>
            </a:r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CAAD9BF9-2328-485D-1588-6FD20669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0BDE8981-1066-73DA-C477-A068E7D0A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3D279F52-1976-F825-846F-4EA09F42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EEB306-D5AF-CAFF-D74B-22946E1ED9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Image Segmentation (Image Registration)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210AFEC-51BE-AA1D-D48F-7069FD9B82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064F2A-48F0-BBBD-F1AD-0BB125DE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01AD43-FA08-E2AD-0703-230BB795B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8F796-29F4-4DA5-55B1-130A7FF2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02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Other Computer Vision Tasks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824250" y="1532275"/>
            <a:ext cx="214170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Semantic</a:t>
            </a:r>
            <a:b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</a:b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Segmentation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grpSp>
        <p:nvGrpSpPr>
          <p:cNvPr id="148" name="Shape 148"/>
          <p:cNvGrpSpPr/>
          <p:nvPr/>
        </p:nvGrpSpPr>
        <p:grpSpPr>
          <a:xfrm>
            <a:off x="3325277" y="1577575"/>
            <a:ext cx="2231026" cy="3671914"/>
            <a:chOff x="3325277" y="720325"/>
            <a:chExt cx="2231026" cy="3671914"/>
          </a:xfrm>
        </p:grpSpPr>
        <p:sp>
          <p:nvSpPr>
            <p:cNvPr id="149" name="Shape 149"/>
            <p:cNvSpPr txBox="1"/>
            <p:nvPr/>
          </p:nvSpPr>
          <p:spPr>
            <a:xfrm>
              <a:off x="3325277" y="720325"/>
              <a:ext cx="2227500" cy="8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2D Object </a:t>
              </a:r>
              <a:br>
                <a:rPr kumimoji="0" lang="e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</a:br>
              <a:r>
                <a:rPr kumimoji="0" lang="e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Detection</a:t>
              </a: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endParaRPr>
            </a:p>
          </p:txBody>
        </p:sp>
        <p:pic>
          <p:nvPicPr>
            <p:cNvPr id="150" name="Shape 1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59603" y="1509711"/>
              <a:ext cx="2158851" cy="18544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Shape 151"/>
            <p:cNvSpPr txBox="1"/>
            <p:nvPr/>
          </p:nvSpPr>
          <p:spPr>
            <a:xfrm>
              <a:off x="3470425" y="3359375"/>
              <a:ext cx="20073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DOG</a:t>
              </a:r>
              <a:r>
                <a:rPr kumimoji="0" lang="e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, </a:t>
              </a: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DOG</a:t>
              </a:r>
              <a:r>
                <a:rPr kumimoji="0" lang="e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, </a:t>
              </a: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4A86E8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CAT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 txBox="1"/>
            <p:nvPr/>
          </p:nvSpPr>
          <p:spPr>
            <a:xfrm>
              <a:off x="3328803" y="3831839"/>
              <a:ext cx="2227500" cy="5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Object categories + 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2D bounding boxes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endParaRPr>
            </a:p>
          </p:txBody>
        </p:sp>
      </p:grpSp>
      <p:sp>
        <p:nvSpPr>
          <p:cNvPr id="153" name="Shape 153"/>
          <p:cNvSpPr txBox="1"/>
          <p:nvPr/>
        </p:nvSpPr>
        <p:spPr>
          <a:xfrm>
            <a:off x="7838700" y="5209475"/>
            <a:ext cx="13053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600" b="0" i="0" u="sng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  <a:hlinkClick r:id="rId4"/>
              </a:rPr>
              <a:t>This image</a:t>
            </a: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is </a:t>
            </a:r>
            <a:r>
              <a:rPr kumimoji="0" lang="en" sz="600" b="0" i="0" u="sng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  <a:hlinkClick r:id="rId5"/>
              </a:rPr>
              <a:t>CC0 public domain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grpSp>
        <p:nvGrpSpPr>
          <p:cNvPr id="154" name="Shape 154"/>
          <p:cNvGrpSpPr/>
          <p:nvPr/>
        </p:nvGrpSpPr>
        <p:grpSpPr>
          <a:xfrm>
            <a:off x="891819" y="4203500"/>
            <a:ext cx="2007300" cy="1053600"/>
            <a:chOff x="910125" y="3346250"/>
            <a:chExt cx="2007300" cy="1053600"/>
          </a:xfrm>
        </p:grpSpPr>
        <p:sp>
          <p:nvSpPr>
            <p:cNvPr id="155" name="Shape 155"/>
            <p:cNvSpPr txBox="1"/>
            <p:nvPr/>
          </p:nvSpPr>
          <p:spPr>
            <a:xfrm>
              <a:off x="910125" y="3346250"/>
              <a:ext cx="20073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GRASS</a:t>
              </a:r>
              <a:r>
                <a:rPr kumimoji="0" lang="e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, </a:t>
              </a: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F1C232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CAT</a:t>
              </a:r>
              <a:r>
                <a:rPr kumimoji="0" lang="e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, </a:t>
              </a: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A64D79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TREE</a:t>
              </a:r>
              <a:r>
                <a:rPr kumimoji="0" lang="e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, </a:t>
              </a: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4A86E8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SKY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 txBox="1"/>
            <p:nvPr/>
          </p:nvSpPr>
          <p:spPr>
            <a:xfrm>
              <a:off x="921825" y="3999950"/>
              <a:ext cx="19839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No objects, just pixels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endParaRPr>
            </a:p>
          </p:txBody>
        </p:sp>
      </p:grpSp>
      <p:pic>
        <p:nvPicPr>
          <p:cNvPr id="157" name="Shape 157"/>
          <p:cNvPicPr preferRelativeResize="0"/>
          <p:nvPr/>
        </p:nvPicPr>
        <p:blipFill rotWithShape="1">
          <a:blip r:embed="rId6">
            <a:alphaModFix/>
          </a:blip>
          <a:srcRect l="9279" r="25734"/>
          <a:stretch/>
        </p:blipFill>
        <p:spPr>
          <a:xfrm>
            <a:off x="824668" y="2384875"/>
            <a:ext cx="2137939" cy="18186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Shape 158"/>
          <p:cNvGrpSpPr/>
          <p:nvPr/>
        </p:nvGrpSpPr>
        <p:grpSpPr>
          <a:xfrm>
            <a:off x="829701" y="2386866"/>
            <a:ext cx="2136577" cy="1801744"/>
            <a:chOff x="848006" y="1529616"/>
            <a:chExt cx="2136577" cy="1801744"/>
          </a:xfrm>
        </p:grpSpPr>
        <p:sp>
          <p:nvSpPr>
            <p:cNvPr id="159" name="Shape 159"/>
            <p:cNvSpPr/>
            <p:nvPr/>
          </p:nvSpPr>
          <p:spPr>
            <a:xfrm>
              <a:off x="909187" y="1897038"/>
              <a:ext cx="1642182" cy="1154006"/>
            </a:xfrm>
            <a:custGeom>
              <a:avLst/>
              <a:gdLst/>
              <a:ahLst/>
              <a:cxnLst/>
              <a:rect l="0" t="0" r="0" b="0"/>
              <a:pathLst>
                <a:path w="64328" h="46000" extrusionOk="0">
                  <a:moveTo>
                    <a:pt x="2367" y="7601"/>
                  </a:moveTo>
                  <a:lnTo>
                    <a:pt x="14375" y="6468"/>
                  </a:lnTo>
                  <a:lnTo>
                    <a:pt x="27313" y="10422"/>
                  </a:lnTo>
                  <a:lnTo>
                    <a:pt x="36297" y="13297"/>
                  </a:lnTo>
                  <a:lnTo>
                    <a:pt x="39532" y="12218"/>
                  </a:lnTo>
                  <a:lnTo>
                    <a:pt x="38094" y="6110"/>
                  </a:lnTo>
                  <a:lnTo>
                    <a:pt x="38094" y="1438"/>
                  </a:lnTo>
                  <a:lnTo>
                    <a:pt x="40251" y="1078"/>
                  </a:lnTo>
                  <a:lnTo>
                    <a:pt x="46359" y="6110"/>
                  </a:lnTo>
                  <a:lnTo>
                    <a:pt x="56062" y="5391"/>
                  </a:lnTo>
                  <a:lnTo>
                    <a:pt x="61812" y="0"/>
                  </a:lnTo>
                  <a:lnTo>
                    <a:pt x="64328" y="1078"/>
                  </a:lnTo>
                  <a:lnTo>
                    <a:pt x="63968" y="10063"/>
                  </a:lnTo>
                  <a:lnTo>
                    <a:pt x="62532" y="18688"/>
                  </a:lnTo>
                  <a:lnTo>
                    <a:pt x="61093" y="21562"/>
                  </a:lnTo>
                  <a:lnTo>
                    <a:pt x="63609" y="24797"/>
                  </a:lnTo>
                  <a:lnTo>
                    <a:pt x="64328" y="29828"/>
                  </a:lnTo>
                  <a:lnTo>
                    <a:pt x="64328" y="34140"/>
                  </a:lnTo>
                  <a:lnTo>
                    <a:pt x="60735" y="37734"/>
                  </a:lnTo>
                  <a:lnTo>
                    <a:pt x="55703" y="35218"/>
                  </a:lnTo>
                  <a:lnTo>
                    <a:pt x="57141" y="28750"/>
                  </a:lnTo>
                  <a:lnTo>
                    <a:pt x="53187" y="31266"/>
                  </a:lnTo>
                  <a:lnTo>
                    <a:pt x="48515" y="32703"/>
                  </a:lnTo>
                  <a:lnTo>
                    <a:pt x="49235" y="35937"/>
                  </a:lnTo>
                  <a:lnTo>
                    <a:pt x="50476" y="39345"/>
                  </a:lnTo>
                  <a:lnTo>
                    <a:pt x="50312" y="43484"/>
                  </a:lnTo>
                  <a:lnTo>
                    <a:pt x="47438" y="46000"/>
                  </a:lnTo>
                  <a:lnTo>
                    <a:pt x="42406" y="42406"/>
                  </a:lnTo>
                  <a:lnTo>
                    <a:pt x="40251" y="36655"/>
                  </a:lnTo>
                  <a:lnTo>
                    <a:pt x="35219" y="37375"/>
                  </a:lnTo>
                  <a:lnTo>
                    <a:pt x="34142" y="33422"/>
                  </a:lnTo>
                  <a:lnTo>
                    <a:pt x="32345" y="25516"/>
                  </a:lnTo>
                  <a:lnTo>
                    <a:pt x="31625" y="19405"/>
                  </a:lnTo>
                  <a:lnTo>
                    <a:pt x="25156" y="15453"/>
                  </a:lnTo>
                  <a:lnTo>
                    <a:pt x="15453" y="12218"/>
                  </a:lnTo>
                  <a:lnTo>
                    <a:pt x="9703" y="10780"/>
                  </a:lnTo>
                  <a:lnTo>
                    <a:pt x="4313" y="11500"/>
                  </a:lnTo>
                  <a:lnTo>
                    <a:pt x="0" y="10422"/>
                  </a:lnTo>
                </a:path>
              </a:pathLst>
            </a:custGeom>
            <a:solidFill>
              <a:srgbClr val="FFD966">
                <a:alpha val="76150"/>
              </a:srgbClr>
            </a:solidFill>
            <a:ln w="38100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0" name="Shape 160"/>
            <p:cNvSpPr/>
            <p:nvPr/>
          </p:nvSpPr>
          <p:spPr>
            <a:xfrm>
              <a:off x="851813" y="2193262"/>
              <a:ext cx="2132770" cy="1138098"/>
            </a:xfrm>
            <a:custGeom>
              <a:avLst/>
              <a:gdLst/>
              <a:ahLst/>
              <a:cxnLst/>
              <a:rect l="0" t="0" r="0" b="0"/>
              <a:pathLst>
                <a:path w="142161" h="73402" extrusionOk="0">
                  <a:moveTo>
                    <a:pt x="0" y="12918"/>
                  </a:moveTo>
                  <a:lnTo>
                    <a:pt x="47387" y="7443"/>
                  </a:lnTo>
                  <a:lnTo>
                    <a:pt x="55959" y="15539"/>
                  </a:lnTo>
                  <a:lnTo>
                    <a:pt x="60960" y="41495"/>
                  </a:lnTo>
                  <a:lnTo>
                    <a:pt x="71806" y="41461"/>
                  </a:lnTo>
                  <a:lnTo>
                    <a:pt x="75247" y="51496"/>
                  </a:lnTo>
                  <a:lnTo>
                    <a:pt x="82391" y="56974"/>
                  </a:lnTo>
                  <a:lnTo>
                    <a:pt x="90963" y="54829"/>
                  </a:lnTo>
                  <a:lnTo>
                    <a:pt x="91678" y="47686"/>
                  </a:lnTo>
                  <a:lnTo>
                    <a:pt x="90248" y="40780"/>
                  </a:lnTo>
                  <a:lnTo>
                    <a:pt x="89535" y="35779"/>
                  </a:lnTo>
                  <a:lnTo>
                    <a:pt x="98107" y="32207"/>
                  </a:lnTo>
                  <a:lnTo>
                    <a:pt x="96441" y="40303"/>
                  </a:lnTo>
                  <a:lnTo>
                    <a:pt x="107870" y="44827"/>
                  </a:lnTo>
                  <a:lnTo>
                    <a:pt x="116206" y="37446"/>
                  </a:lnTo>
                  <a:lnTo>
                    <a:pt x="116681" y="27683"/>
                  </a:lnTo>
                  <a:lnTo>
                    <a:pt x="110728" y="15539"/>
                  </a:lnTo>
                  <a:lnTo>
                    <a:pt x="114018" y="0"/>
                  </a:lnTo>
                  <a:lnTo>
                    <a:pt x="122635" y="298"/>
                  </a:lnTo>
                  <a:lnTo>
                    <a:pt x="124891" y="5569"/>
                  </a:lnTo>
                  <a:lnTo>
                    <a:pt x="142161" y="3633"/>
                  </a:lnTo>
                  <a:lnTo>
                    <a:pt x="141208" y="73402"/>
                  </a:lnTo>
                  <a:lnTo>
                    <a:pt x="0" y="73402"/>
                  </a:lnTo>
                  <a:close/>
                </a:path>
              </a:pathLst>
            </a:custGeom>
            <a:solidFill>
              <a:srgbClr val="6AA84F">
                <a:alpha val="80770"/>
              </a:srgbClr>
            </a:solidFill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1" name="Shape 161"/>
            <p:cNvSpPr/>
            <p:nvPr/>
          </p:nvSpPr>
          <p:spPr>
            <a:xfrm>
              <a:off x="848006" y="1570238"/>
              <a:ext cx="2129170" cy="793794"/>
            </a:xfrm>
            <a:custGeom>
              <a:avLst/>
              <a:gdLst/>
              <a:ahLst/>
              <a:cxnLst/>
              <a:rect l="0" t="0" r="0" b="0"/>
              <a:pathLst>
                <a:path w="141921" h="51196" extrusionOk="0">
                  <a:moveTo>
                    <a:pt x="42625" y="46672"/>
                  </a:moveTo>
                  <a:lnTo>
                    <a:pt x="0" y="51196"/>
                  </a:lnTo>
                  <a:lnTo>
                    <a:pt x="238" y="29528"/>
                  </a:lnTo>
                  <a:lnTo>
                    <a:pt x="32623" y="25955"/>
                  </a:lnTo>
                  <a:lnTo>
                    <a:pt x="45824" y="20998"/>
                  </a:lnTo>
                  <a:lnTo>
                    <a:pt x="60960" y="23097"/>
                  </a:lnTo>
                  <a:lnTo>
                    <a:pt x="71676" y="19765"/>
                  </a:lnTo>
                  <a:lnTo>
                    <a:pt x="114776" y="7859"/>
                  </a:lnTo>
                  <a:lnTo>
                    <a:pt x="127874" y="6667"/>
                  </a:lnTo>
                  <a:lnTo>
                    <a:pt x="134064" y="4761"/>
                  </a:lnTo>
                  <a:lnTo>
                    <a:pt x="141921" y="0"/>
                  </a:lnTo>
                  <a:lnTo>
                    <a:pt x="141208" y="42386"/>
                  </a:lnTo>
                  <a:lnTo>
                    <a:pt x="125731" y="42386"/>
                  </a:lnTo>
                  <a:lnTo>
                    <a:pt x="124778" y="39528"/>
                  </a:lnTo>
                  <a:lnTo>
                    <a:pt x="114896" y="38325"/>
                  </a:lnTo>
                  <a:lnTo>
                    <a:pt x="115014" y="22860"/>
                  </a:lnTo>
                  <a:lnTo>
                    <a:pt x="107155" y="19765"/>
                  </a:lnTo>
                  <a:lnTo>
                    <a:pt x="97869" y="28813"/>
                  </a:lnTo>
                  <a:lnTo>
                    <a:pt x="84296" y="29289"/>
                  </a:lnTo>
                  <a:lnTo>
                    <a:pt x="74294" y="22144"/>
                  </a:lnTo>
                  <a:lnTo>
                    <a:pt x="71200" y="21432"/>
                  </a:lnTo>
                  <a:lnTo>
                    <a:pt x="66929" y="26567"/>
                  </a:lnTo>
                  <a:lnTo>
                    <a:pt x="69293" y="39766"/>
                  </a:lnTo>
                  <a:lnTo>
                    <a:pt x="65722" y="40480"/>
                  </a:lnTo>
                  <a:lnTo>
                    <a:pt x="30003" y="30480"/>
                  </a:lnTo>
                  <a:lnTo>
                    <a:pt x="7859" y="31670"/>
                  </a:lnTo>
                  <a:lnTo>
                    <a:pt x="1666" y="38101"/>
                  </a:lnTo>
                  <a:lnTo>
                    <a:pt x="10955" y="41195"/>
                  </a:lnTo>
                  <a:lnTo>
                    <a:pt x="20002" y="40719"/>
                  </a:lnTo>
                  <a:close/>
                </a:path>
              </a:pathLst>
            </a:custGeom>
            <a:solidFill>
              <a:srgbClr val="C27BA0">
                <a:alpha val="82310"/>
              </a:srgbClr>
            </a:solidFill>
            <a:ln w="38100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2" name="Shape 162"/>
            <p:cNvSpPr/>
            <p:nvPr/>
          </p:nvSpPr>
          <p:spPr>
            <a:xfrm>
              <a:off x="855380" y="1529616"/>
              <a:ext cx="2111332" cy="479973"/>
            </a:xfrm>
            <a:custGeom>
              <a:avLst/>
              <a:gdLst/>
              <a:ahLst/>
              <a:cxnLst/>
              <a:rect l="0" t="0" r="0" b="0"/>
              <a:pathLst>
                <a:path w="140732" h="30956" extrusionOk="0">
                  <a:moveTo>
                    <a:pt x="0" y="30956"/>
                  </a:moveTo>
                  <a:lnTo>
                    <a:pt x="0" y="0"/>
                  </a:lnTo>
                  <a:lnTo>
                    <a:pt x="140732" y="476"/>
                  </a:lnTo>
                  <a:lnTo>
                    <a:pt x="130731" y="6668"/>
                  </a:lnTo>
                  <a:lnTo>
                    <a:pt x="111919" y="8811"/>
                  </a:lnTo>
                  <a:lnTo>
                    <a:pt x="58103" y="24051"/>
                  </a:lnTo>
                  <a:lnTo>
                    <a:pt x="45244" y="21431"/>
                  </a:lnTo>
                  <a:lnTo>
                    <a:pt x="30956" y="27146"/>
                  </a:lnTo>
                  <a:close/>
                </a:path>
              </a:pathLst>
            </a:custGeom>
            <a:solidFill>
              <a:srgbClr val="4A86E8">
                <a:alpha val="83080"/>
              </a:srgbClr>
            </a:solidFill>
            <a:ln w="28575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63" name="Shape 163"/>
          <p:cNvGrpSpPr/>
          <p:nvPr/>
        </p:nvGrpSpPr>
        <p:grpSpPr>
          <a:xfrm>
            <a:off x="5897000" y="1577565"/>
            <a:ext cx="2462850" cy="3671943"/>
            <a:chOff x="5897000" y="720314"/>
            <a:chExt cx="2462850" cy="3671943"/>
          </a:xfrm>
        </p:grpSpPr>
        <p:sp>
          <p:nvSpPr>
            <p:cNvPr id="164" name="Shape 164"/>
            <p:cNvSpPr txBox="1"/>
            <p:nvPr/>
          </p:nvSpPr>
          <p:spPr>
            <a:xfrm>
              <a:off x="6050124" y="720314"/>
              <a:ext cx="2227500" cy="8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3D Object </a:t>
              </a:r>
              <a:br>
                <a:rPr kumimoji="0" lang="e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</a:br>
              <a:r>
                <a:rPr kumimoji="0" lang="e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Detection</a:t>
              </a: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endParaRPr>
            </a:p>
          </p:txBody>
        </p:sp>
        <p:pic>
          <p:nvPicPr>
            <p:cNvPr id="165" name="Shape 165"/>
            <p:cNvPicPr preferRelativeResize="0"/>
            <p:nvPr/>
          </p:nvPicPr>
          <p:blipFill rotWithShape="1">
            <a:blip r:embed="rId7">
              <a:alphaModFix/>
            </a:blip>
            <a:srcRect l="10513" r="11955"/>
            <a:stretch/>
          </p:blipFill>
          <p:spPr>
            <a:xfrm>
              <a:off x="5897000" y="1527725"/>
              <a:ext cx="2462850" cy="1818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Shape 166"/>
            <p:cNvSpPr txBox="1"/>
            <p:nvPr/>
          </p:nvSpPr>
          <p:spPr>
            <a:xfrm>
              <a:off x="6684400" y="3350461"/>
              <a:ext cx="9711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E6691F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Car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E6691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 txBox="1"/>
            <p:nvPr/>
          </p:nvSpPr>
          <p:spPr>
            <a:xfrm>
              <a:off x="6056200" y="3831857"/>
              <a:ext cx="2227500" cy="5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Object categories + 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3D bounding boxes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endParaRPr>
            </a:p>
          </p:txBody>
        </p:sp>
      </p:grp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9F5D1DBB-8DBD-1F41-84F4-5867673397BB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0EF199-9180-C782-A7BB-F0144B094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902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Semantic Segmentation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824250" y="1532275"/>
            <a:ext cx="214170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Semantic</a:t>
            </a:r>
            <a:b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</a:b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Segmentation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3325277" y="157757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2D Object </a:t>
            </a:r>
            <a:b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</a:b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Detection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604" y="2366961"/>
            <a:ext cx="2158851" cy="185446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3470425" y="4216625"/>
            <a:ext cx="20073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DOG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, 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DOG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, 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CAT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3328803" y="4689089"/>
            <a:ext cx="22275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Object categories +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2D bounding boxes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grpSp>
        <p:nvGrpSpPr>
          <p:cNvPr id="179" name="Shape 179"/>
          <p:cNvGrpSpPr/>
          <p:nvPr/>
        </p:nvGrpSpPr>
        <p:grpSpPr>
          <a:xfrm>
            <a:off x="891450" y="4203500"/>
            <a:ext cx="2007300" cy="1053600"/>
            <a:chOff x="891450" y="3346250"/>
            <a:chExt cx="2007300" cy="1053600"/>
          </a:xfrm>
        </p:grpSpPr>
        <p:sp>
          <p:nvSpPr>
            <p:cNvPr id="180" name="Shape 180"/>
            <p:cNvSpPr txBox="1"/>
            <p:nvPr/>
          </p:nvSpPr>
          <p:spPr>
            <a:xfrm>
              <a:off x="891450" y="3346250"/>
              <a:ext cx="20073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GRASS</a:t>
              </a:r>
              <a:r>
                <a:rPr kumimoji="0" lang="e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, </a:t>
              </a: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F1C232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CAT</a:t>
              </a:r>
              <a:r>
                <a:rPr kumimoji="0" lang="e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, </a:t>
              </a: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A64D79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TREE</a:t>
              </a:r>
              <a:r>
                <a:rPr kumimoji="0" lang="e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, </a:t>
              </a: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4A86E8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SKY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endParaRPr>
            </a:p>
          </p:txBody>
        </p:sp>
        <p:sp>
          <p:nvSpPr>
            <p:cNvPr id="181" name="Shape 181"/>
            <p:cNvSpPr txBox="1"/>
            <p:nvPr/>
          </p:nvSpPr>
          <p:spPr>
            <a:xfrm>
              <a:off x="903150" y="3999950"/>
              <a:ext cx="19839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rPr>
                <a:t>No objects, just pixels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endParaRPr>
            </a:p>
          </p:txBody>
        </p:sp>
      </p:grpSp>
      <p:sp>
        <p:nvSpPr>
          <p:cNvPr id="182" name="Shape 182"/>
          <p:cNvSpPr txBox="1"/>
          <p:nvPr/>
        </p:nvSpPr>
        <p:spPr>
          <a:xfrm>
            <a:off x="7838700" y="5209475"/>
            <a:ext cx="13053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600" b="0" i="0" u="sng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  <a:hlinkClick r:id="rId4"/>
              </a:rPr>
              <a:t>This image</a:t>
            </a: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is </a:t>
            </a:r>
            <a:r>
              <a:rPr kumimoji="0" lang="en" sz="600" b="0" i="0" u="sng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  <a:hlinkClick r:id="rId5"/>
              </a:rPr>
              <a:t>CC0 public domain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6">
            <a:alphaModFix/>
          </a:blip>
          <a:srcRect l="9279" r="25734"/>
          <a:stretch/>
        </p:blipFill>
        <p:spPr>
          <a:xfrm>
            <a:off x="824299" y="2384876"/>
            <a:ext cx="2137939" cy="18186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Shape 184"/>
          <p:cNvGrpSpPr/>
          <p:nvPr/>
        </p:nvGrpSpPr>
        <p:grpSpPr>
          <a:xfrm>
            <a:off x="829564" y="2386866"/>
            <a:ext cx="2136345" cy="1801744"/>
            <a:chOff x="829563" y="1529616"/>
            <a:chExt cx="2136345" cy="1801744"/>
          </a:xfrm>
        </p:grpSpPr>
        <p:sp>
          <p:nvSpPr>
            <p:cNvPr id="185" name="Shape 185"/>
            <p:cNvSpPr/>
            <p:nvPr/>
          </p:nvSpPr>
          <p:spPr>
            <a:xfrm>
              <a:off x="890512" y="1897038"/>
              <a:ext cx="1642182" cy="1154006"/>
            </a:xfrm>
            <a:custGeom>
              <a:avLst/>
              <a:gdLst/>
              <a:ahLst/>
              <a:cxnLst/>
              <a:rect l="0" t="0" r="0" b="0"/>
              <a:pathLst>
                <a:path w="64328" h="46000" extrusionOk="0">
                  <a:moveTo>
                    <a:pt x="2367" y="7601"/>
                  </a:moveTo>
                  <a:lnTo>
                    <a:pt x="14375" y="6468"/>
                  </a:lnTo>
                  <a:lnTo>
                    <a:pt x="27313" y="10422"/>
                  </a:lnTo>
                  <a:lnTo>
                    <a:pt x="36297" y="13297"/>
                  </a:lnTo>
                  <a:lnTo>
                    <a:pt x="39532" y="12218"/>
                  </a:lnTo>
                  <a:lnTo>
                    <a:pt x="38094" y="6110"/>
                  </a:lnTo>
                  <a:lnTo>
                    <a:pt x="38094" y="1438"/>
                  </a:lnTo>
                  <a:lnTo>
                    <a:pt x="40251" y="1078"/>
                  </a:lnTo>
                  <a:lnTo>
                    <a:pt x="46359" y="6110"/>
                  </a:lnTo>
                  <a:lnTo>
                    <a:pt x="56062" y="5391"/>
                  </a:lnTo>
                  <a:lnTo>
                    <a:pt x="61812" y="0"/>
                  </a:lnTo>
                  <a:lnTo>
                    <a:pt x="64328" y="1078"/>
                  </a:lnTo>
                  <a:lnTo>
                    <a:pt x="63968" y="10063"/>
                  </a:lnTo>
                  <a:lnTo>
                    <a:pt x="62532" y="18688"/>
                  </a:lnTo>
                  <a:lnTo>
                    <a:pt x="61093" y="21562"/>
                  </a:lnTo>
                  <a:lnTo>
                    <a:pt x="63609" y="24797"/>
                  </a:lnTo>
                  <a:lnTo>
                    <a:pt x="64328" y="29828"/>
                  </a:lnTo>
                  <a:lnTo>
                    <a:pt x="64328" y="34140"/>
                  </a:lnTo>
                  <a:lnTo>
                    <a:pt x="60735" y="37734"/>
                  </a:lnTo>
                  <a:lnTo>
                    <a:pt x="55703" y="35218"/>
                  </a:lnTo>
                  <a:lnTo>
                    <a:pt x="57141" y="28750"/>
                  </a:lnTo>
                  <a:lnTo>
                    <a:pt x="53187" y="31266"/>
                  </a:lnTo>
                  <a:lnTo>
                    <a:pt x="48515" y="32703"/>
                  </a:lnTo>
                  <a:lnTo>
                    <a:pt x="49235" y="35937"/>
                  </a:lnTo>
                  <a:lnTo>
                    <a:pt x="50476" y="39345"/>
                  </a:lnTo>
                  <a:lnTo>
                    <a:pt x="50312" y="43484"/>
                  </a:lnTo>
                  <a:lnTo>
                    <a:pt x="47438" y="46000"/>
                  </a:lnTo>
                  <a:lnTo>
                    <a:pt x="42406" y="42406"/>
                  </a:lnTo>
                  <a:lnTo>
                    <a:pt x="40251" y="36655"/>
                  </a:lnTo>
                  <a:lnTo>
                    <a:pt x="35219" y="37375"/>
                  </a:lnTo>
                  <a:lnTo>
                    <a:pt x="34142" y="33422"/>
                  </a:lnTo>
                  <a:lnTo>
                    <a:pt x="32345" y="25516"/>
                  </a:lnTo>
                  <a:lnTo>
                    <a:pt x="31625" y="19405"/>
                  </a:lnTo>
                  <a:lnTo>
                    <a:pt x="25156" y="15453"/>
                  </a:lnTo>
                  <a:lnTo>
                    <a:pt x="15453" y="12218"/>
                  </a:lnTo>
                  <a:lnTo>
                    <a:pt x="9703" y="10780"/>
                  </a:lnTo>
                  <a:lnTo>
                    <a:pt x="4313" y="11500"/>
                  </a:lnTo>
                  <a:lnTo>
                    <a:pt x="0" y="10422"/>
                  </a:lnTo>
                </a:path>
              </a:pathLst>
            </a:custGeom>
            <a:solidFill>
              <a:srgbClr val="FFD966">
                <a:alpha val="90770"/>
              </a:srgbClr>
            </a:solidFill>
            <a:ln w="38100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6" name="Shape 186"/>
            <p:cNvSpPr/>
            <p:nvPr/>
          </p:nvSpPr>
          <p:spPr>
            <a:xfrm>
              <a:off x="833138" y="2193263"/>
              <a:ext cx="2132770" cy="1138098"/>
            </a:xfrm>
            <a:custGeom>
              <a:avLst/>
              <a:gdLst/>
              <a:ahLst/>
              <a:cxnLst/>
              <a:rect l="0" t="0" r="0" b="0"/>
              <a:pathLst>
                <a:path w="142161" h="73402" extrusionOk="0">
                  <a:moveTo>
                    <a:pt x="0" y="12918"/>
                  </a:moveTo>
                  <a:lnTo>
                    <a:pt x="47387" y="7443"/>
                  </a:lnTo>
                  <a:lnTo>
                    <a:pt x="55959" y="15539"/>
                  </a:lnTo>
                  <a:lnTo>
                    <a:pt x="60960" y="41495"/>
                  </a:lnTo>
                  <a:lnTo>
                    <a:pt x="71806" y="41461"/>
                  </a:lnTo>
                  <a:lnTo>
                    <a:pt x="75247" y="51496"/>
                  </a:lnTo>
                  <a:lnTo>
                    <a:pt x="82391" y="56974"/>
                  </a:lnTo>
                  <a:lnTo>
                    <a:pt x="90963" y="54829"/>
                  </a:lnTo>
                  <a:lnTo>
                    <a:pt x="91678" y="47686"/>
                  </a:lnTo>
                  <a:lnTo>
                    <a:pt x="90248" y="40780"/>
                  </a:lnTo>
                  <a:lnTo>
                    <a:pt x="89535" y="35779"/>
                  </a:lnTo>
                  <a:lnTo>
                    <a:pt x="98107" y="32207"/>
                  </a:lnTo>
                  <a:lnTo>
                    <a:pt x="96441" y="40303"/>
                  </a:lnTo>
                  <a:lnTo>
                    <a:pt x="107870" y="44827"/>
                  </a:lnTo>
                  <a:lnTo>
                    <a:pt x="116206" y="37446"/>
                  </a:lnTo>
                  <a:lnTo>
                    <a:pt x="116681" y="27683"/>
                  </a:lnTo>
                  <a:lnTo>
                    <a:pt x="110728" y="15539"/>
                  </a:lnTo>
                  <a:lnTo>
                    <a:pt x="114018" y="0"/>
                  </a:lnTo>
                  <a:lnTo>
                    <a:pt x="122635" y="298"/>
                  </a:lnTo>
                  <a:lnTo>
                    <a:pt x="124891" y="5569"/>
                  </a:lnTo>
                  <a:lnTo>
                    <a:pt x="142161" y="3633"/>
                  </a:lnTo>
                  <a:lnTo>
                    <a:pt x="141208" y="73402"/>
                  </a:lnTo>
                  <a:lnTo>
                    <a:pt x="0" y="73402"/>
                  </a:lnTo>
                  <a:close/>
                </a:path>
              </a:pathLst>
            </a:custGeom>
            <a:solidFill>
              <a:srgbClr val="6AA84F">
                <a:alpha val="90000"/>
              </a:srgbClr>
            </a:solidFill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7" name="Shape 187"/>
            <p:cNvSpPr/>
            <p:nvPr/>
          </p:nvSpPr>
          <p:spPr>
            <a:xfrm>
              <a:off x="829563" y="1570237"/>
              <a:ext cx="2129170" cy="793794"/>
            </a:xfrm>
            <a:custGeom>
              <a:avLst/>
              <a:gdLst/>
              <a:ahLst/>
              <a:cxnLst/>
              <a:rect l="0" t="0" r="0" b="0"/>
              <a:pathLst>
                <a:path w="141921" h="51196" extrusionOk="0">
                  <a:moveTo>
                    <a:pt x="42625" y="46672"/>
                  </a:moveTo>
                  <a:lnTo>
                    <a:pt x="0" y="51196"/>
                  </a:lnTo>
                  <a:lnTo>
                    <a:pt x="238" y="29528"/>
                  </a:lnTo>
                  <a:lnTo>
                    <a:pt x="32623" y="25955"/>
                  </a:lnTo>
                  <a:lnTo>
                    <a:pt x="45824" y="20998"/>
                  </a:lnTo>
                  <a:lnTo>
                    <a:pt x="60960" y="23097"/>
                  </a:lnTo>
                  <a:lnTo>
                    <a:pt x="71676" y="19765"/>
                  </a:lnTo>
                  <a:lnTo>
                    <a:pt x="114776" y="7859"/>
                  </a:lnTo>
                  <a:lnTo>
                    <a:pt x="127874" y="6667"/>
                  </a:lnTo>
                  <a:lnTo>
                    <a:pt x="134064" y="4761"/>
                  </a:lnTo>
                  <a:lnTo>
                    <a:pt x="141921" y="0"/>
                  </a:lnTo>
                  <a:lnTo>
                    <a:pt x="141208" y="42386"/>
                  </a:lnTo>
                  <a:lnTo>
                    <a:pt x="125731" y="42386"/>
                  </a:lnTo>
                  <a:lnTo>
                    <a:pt x="124778" y="39528"/>
                  </a:lnTo>
                  <a:lnTo>
                    <a:pt x="114896" y="38325"/>
                  </a:lnTo>
                  <a:lnTo>
                    <a:pt x="115014" y="22860"/>
                  </a:lnTo>
                  <a:lnTo>
                    <a:pt x="107155" y="19765"/>
                  </a:lnTo>
                  <a:lnTo>
                    <a:pt x="97869" y="28813"/>
                  </a:lnTo>
                  <a:lnTo>
                    <a:pt x="84296" y="29289"/>
                  </a:lnTo>
                  <a:lnTo>
                    <a:pt x="74294" y="22144"/>
                  </a:lnTo>
                  <a:lnTo>
                    <a:pt x="71200" y="21432"/>
                  </a:lnTo>
                  <a:lnTo>
                    <a:pt x="66929" y="26567"/>
                  </a:lnTo>
                  <a:lnTo>
                    <a:pt x="69293" y="39766"/>
                  </a:lnTo>
                  <a:lnTo>
                    <a:pt x="65722" y="40480"/>
                  </a:lnTo>
                  <a:lnTo>
                    <a:pt x="30003" y="30480"/>
                  </a:lnTo>
                  <a:lnTo>
                    <a:pt x="7859" y="31670"/>
                  </a:lnTo>
                  <a:lnTo>
                    <a:pt x="1666" y="38101"/>
                  </a:lnTo>
                  <a:lnTo>
                    <a:pt x="10955" y="41195"/>
                  </a:lnTo>
                  <a:lnTo>
                    <a:pt x="20002" y="40719"/>
                  </a:lnTo>
                  <a:close/>
                </a:path>
              </a:pathLst>
            </a:custGeom>
            <a:solidFill>
              <a:srgbClr val="C27BA0">
                <a:alpha val="93850"/>
              </a:srgbClr>
            </a:solidFill>
            <a:ln w="38100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8" name="Shape 188"/>
            <p:cNvSpPr/>
            <p:nvPr/>
          </p:nvSpPr>
          <p:spPr>
            <a:xfrm>
              <a:off x="836705" y="1529616"/>
              <a:ext cx="2111332" cy="479973"/>
            </a:xfrm>
            <a:custGeom>
              <a:avLst/>
              <a:gdLst/>
              <a:ahLst/>
              <a:cxnLst/>
              <a:rect l="0" t="0" r="0" b="0"/>
              <a:pathLst>
                <a:path w="140732" h="30956" extrusionOk="0">
                  <a:moveTo>
                    <a:pt x="0" y="30956"/>
                  </a:moveTo>
                  <a:lnTo>
                    <a:pt x="0" y="0"/>
                  </a:lnTo>
                  <a:lnTo>
                    <a:pt x="140732" y="476"/>
                  </a:lnTo>
                  <a:lnTo>
                    <a:pt x="130731" y="6668"/>
                  </a:lnTo>
                  <a:lnTo>
                    <a:pt x="111919" y="8811"/>
                  </a:lnTo>
                  <a:lnTo>
                    <a:pt x="58103" y="24051"/>
                  </a:lnTo>
                  <a:lnTo>
                    <a:pt x="45244" y="21431"/>
                  </a:lnTo>
                  <a:lnTo>
                    <a:pt x="30956" y="27146"/>
                  </a:lnTo>
                  <a:close/>
                </a:path>
              </a:pathLst>
            </a:custGeom>
            <a:solidFill>
              <a:srgbClr val="4A86E8">
                <a:alpha val="91540"/>
              </a:srgbClr>
            </a:solidFill>
            <a:ln w="28575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89" name="Shape 189"/>
          <p:cNvSpPr txBox="1"/>
          <p:nvPr/>
        </p:nvSpPr>
        <p:spPr>
          <a:xfrm>
            <a:off x="6050124" y="1577564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3D Object </a:t>
            </a:r>
            <a:b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</a:b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Detection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7">
            <a:alphaModFix/>
          </a:blip>
          <a:srcRect l="10513" r="11955"/>
          <a:stretch/>
        </p:blipFill>
        <p:spPr>
          <a:xfrm>
            <a:off x="5897000" y="2384975"/>
            <a:ext cx="2462850" cy="18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6684400" y="4207711"/>
            <a:ext cx="9711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E6691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Car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E6691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6056200" y="4689107"/>
            <a:ext cx="22275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Object categories +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3D bounding boxes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3209125" y="1632775"/>
            <a:ext cx="5419800" cy="36243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B5EE44-5622-3531-E51E-D8309BB157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26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Semantic Segmentation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951" y="1567225"/>
            <a:ext cx="2470623" cy="16464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Shape 246"/>
          <p:cNvGrpSpPr/>
          <p:nvPr/>
        </p:nvGrpSpPr>
        <p:grpSpPr>
          <a:xfrm>
            <a:off x="6495953" y="3292274"/>
            <a:ext cx="2470618" cy="1835223"/>
            <a:chOff x="3688175" y="943350"/>
            <a:chExt cx="5279100" cy="3521825"/>
          </a:xfrm>
        </p:grpSpPr>
        <p:sp>
          <p:nvSpPr>
            <p:cNvPr id="247" name="Shape 247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0" t="0" r="0" b="0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249" name="Shape 249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0" t="0" r="0" b="0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250" name="Shape 250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0" t="0" r="0" b="0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251" name="Shape 251"/>
          <p:cNvSpPr txBox="1"/>
          <p:nvPr/>
        </p:nvSpPr>
        <p:spPr>
          <a:xfrm>
            <a:off x="7301400" y="3988125"/>
            <a:ext cx="575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Cow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8197075" y="4625625"/>
            <a:ext cx="769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Grass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8112800" y="3349550"/>
            <a:ext cx="769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Sky</a:t>
            </a:r>
          </a:p>
        </p:txBody>
      </p:sp>
      <p:sp>
        <p:nvSpPr>
          <p:cNvPr id="254" name="Shape 254"/>
          <p:cNvSpPr txBox="1"/>
          <p:nvPr/>
        </p:nvSpPr>
        <p:spPr>
          <a:xfrm rot="-2700000">
            <a:off x="6364919" y="3250178"/>
            <a:ext cx="769615" cy="393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Trees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813075" y="2177950"/>
            <a:ext cx="3200100" cy="287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Label each pixel in the image with a category label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Don’t differentiate instances, only care about pixels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7078612" y="1309000"/>
            <a:ext cx="1305300" cy="25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sng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4"/>
              </a:rPr>
              <a:t>This image</a:t>
            </a: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kumimoji="0" lang="en" sz="600" b="0" i="0" u="sng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5"/>
              </a:rPr>
              <a:t>CC0 public domain</a:t>
            </a:r>
          </a:p>
        </p:txBody>
      </p:sp>
      <p:grpSp>
        <p:nvGrpSpPr>
          <p:cNvPr id="257" name="Shape 257"/>
          <p:cNvGrpSpPr/>
          <p:nvPr/>
        </p:nvGrpSpPr>
        <p:grpSpPr>
          <a:xfrm>
            <a:off x="4183761" y="3308874"/>
            <a:ext cx="2141609" cy="1818612"/>
            <a:chOff x="2277224" y="713289"/>
            <a:chExt cx="3568755" cy="2932300"/>
          </a:xfrm>
        </p:grpSpPr>
        <p:grpSp>
          <p:nvGrpSpPr>
            <p:cNvPr id="258" name="Shape 258"/>
            <p:cNvGrpSpPr/>
            <p:nvPr/>
          </p:nvGrpSpPr>
          <p:grpSpPr>
            <a:xfrm>
              <a:off x="2277224" y="713289"/>
              <a:ext cx="3562638" cy="2932300"/>
              <a:chOff x="2401325" y="1743175"/>
              <a:chExt cx="2093699" cy="1812299"/>
            </a:xfrm>
          </p:grpSpPr>
          <p:pic>
            <p:nvPicPr>
              <p:cNvPr id="259" name="Shape 259"/>
              <p:cNvPicPr preferRelativeResize="0"/>
              <p:nvPr/>
            </p:nvPicPr>
            <p:blipFill rotWithShape="1">
              <a:blip r:embed="rId6">
                <a:alphaModFix/>
              </a:blip>
              <a:srcRect l="9279" r="25734"/>
              <a:stretch/>
            </p:blipFill>
            <p:spPr>
              <a:xfrm>
                <a:off x="2401325" y="1743175"/>
                <a:ext cx="2093699" cy="18122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0" name="Shape 260"/>
              <p:cNvSpPr/>
              <p:nvPr/>
            </p:nvSpPr>
            <p:spPr>
              <a:xfrm>
                <a:off x="2466169" y="2111305"/>
                <a:ext cx="1608199" cy="1150000"/>
              </a:xfrm>
              <a:custGeom>
                <a:avLst/>
                <a:gdLst/>
                <a:ahLst/>
                <a:cxnLst/>
                <a:rect l="0" t="0" r="0" b="0"/>
                <a:pathLst>
                  <a:path w="64328" h="46000" extrusionOk="0">
                    <a:moveTo>
                      <a:pt x="2367" y="7601"/>
                    </a:moveTo>
                    <a:lnTo>
                      <a:pt x="14375" y="6468"/>
                    </a:lnTo>
                    <a:lnTo>
                      <a:pt x="27313" y="10422"/>
                    </a:lnTo>
                    <a:lnTo>
                      <a:pt x="36297" y="13297"/>
                    </a:lnTo>
                    <a:lnTo>
                      <a:pt x="39532" y="12218"/>
                    </a:lnTo>
                    <a:lnTo>
                      <a:pt x="38094" y="6110"/>
                    </a:lnTo>
                    <a:lnTo>
                      <a:pt x="38094" y="1438"/>
                    </a:lnTo>
                    <a:lnTo>
                      <a:pt x="40251" y="1078"/>
                    </a:lnTo>
                    <a:lnTo>
                      <a:pt x="46359" y="6110"/>
                    </a:lnTo>
                    <a:lnTo>
                      <a:pt x="56062" y="5391"/>
                    </a:lnTo>
                    <a:lnTo>
                      <a:pt x="61812" y="0"/>
                    </a:lnTo>
                    <a:lnTo>
                      <a:pt x="64328" y="1078"/>
                    </a:lnTo>
                    <a:lnTo>
                      <a:pt x="63968" y="10063"/>
                    </a:lnTo>
                    <a:lnTo>
                      <a:pt x="62532" y="18688"/>
                    </a:lnTo>
                    <a:lnTo>
                      <a:pt x="61093" y="21562"/>
                    </a:lnTo>
                    <a:lnTo>
                      <a:pt x="63609" y="24797"/>
                    </a:lnTo>
                    <a:lnTo>
                      <a:pt x="64328" y="29828"/>
                    </a:lnTo>
                    <a:lnTo>
                      <a:pt x="64328" y="34140"/>
                    </a:lnTo>
                    <a:lnTo>
                      <a:pt x="60735" y="37734"/>
                    </a:lnTo>
                    <a:lnTo>
                      <a:pt x="55703" y="35218"/>
                    </a:lnTo>
                    <a:lnTo>
                      <a:pt x="57141" y="28750"/>
                    </a:lnTo>
                    <a:lnTo>
                      <a:pt x="53187" y="31266"/>
                    </a:lnTo>
                    <a:lnTo>
                      <a:pt x="48515" y="32703"/>
                    </a:lnTo>
                    <a:lnTo>
                      <a:pt x="49235" y="35937"/>
                    </a:lnTo>
                    <a:lnTo>
                      <a:pt x="50476" y="39345"/>
                    </a:lnTo>
                    <a:lnTo>
                      <a:pt x="50312" y="43484"/>
                    </a:lnTo>
                    <a:lnTo>
                      <a:pt x="47438" y="46000"/>
                    </a:lnTo>
                    <a:lnTo>
                      <a:pt x="42406" y="42406"/>
                    </a:lnTo>
                    <a:lnTo>
                      <a:pt x="40251" y="36655"/>
                    </a:lnTo>
                    <a:lnTo>
                      <a:pt x="35219" y="37375"/>
                    </a:lnTo>
                    <a:lnTo>
                      <a:pt x="34142" y="33422"/>
                    </a:lnTo>
                    <a:lnTo>
                      <a:pt x="32345" y="25516"/>
                    </a:lnTo>
                    <a:lnTo>
                      <a:pt x="31625" y="19405"/>
                    </a:lnTo>
                    <a:lnTo>
                      <a:pt x="25156" y="15453"/>
                    </a:lnTo>
                    <a:lnTo>
                      <a:pt x="15453" y="12218"/>
                    </a:lnTo>
                    <a:lnTo>
                      <a:pt x="9703" y="10780"/>
                    </a:lnTo>
                    <a:lnTo>
                      <a:pt x="4313" y="11500"/>
                    </a:lnTo>
                    <a:lnTo>
                      <a:pt x="0" y="10422"/>
                    </a:lnTo>
                  </a:path>
                </a:pathLst>
              </a:custGeom>
              <a:solidFill>
                <a:srgbClr val="FFD966"/>
              </a:solidFill>
              <a:ln w="38100" cap="flat" cmpd="sng">
                <a:solidFill>
                  <a:srgbClr val="FFD966"/>
                </a:solidFill>
                <a:prstDash val="solid"/>
                <a:round/>
                <a:headEnd type="none" w="lg" len="lg"/>
                <a:tailEnd type="none" w="lg" len="lg"/>
              </a:ln>
            </p:spPr>
          </p:sp>
        </p:grpSp>
        <p:sp>
          <p:nvSpPr>
            <p:cNvPr id="261" name="Shape 261"/>
            <p:cNvSpPr/>
            <p:nvPr/>
          </p:nvSpPr>
          <p:spPr>
            <a:xfrm>
              <a:off x="2291954" y="1786552"/>
              <a:ext cx="3554025" cy="1835049"/>
            </a:xfrm>
            <a:custGeom>
              <a:avLst/>
              <a:gdLst/>
              <a:ahLst/>
              <a:cxnLst/>
              <a:rect l="0" t="0" r="0" b="0"/>
              <a:pathLst>
                <a:path w="142161" h="73402" extrusionOk="0">
                  <a:moveTo>
                    <a:pt x="0" y="12918"/>
                  </a:moveTo>
                  <a:lnTo>
                    <a:pt x="47387" y="7443"/>
                  </a:lnTo>
                  <a:lnTo>
                    <a:pt x="55959" y="15539"/>
                  </a:lnTo>
                  <a:lnTo>
                    <a:pt x="60960" y="41495"/>
                  </a:lnTo>
                  <a:lnTo>
                    <a:pt x="71806" y="41461"/>
                  </a:lnTo>
                  <a:lnTo>
                    <a:pt x="75247" y="51496"/>
                  </a:lnTo>
                  <a:lnTo>
                    <a:pt x="82391" y="56974"/>
                  </a:lnTo>
                  <a:lnTo>
                    <a:pt x="90963" y="54829"/>
                  </a:lnTo>
                  <a:lnTo>
                    <a:pt x="91678" y="47686"/>
                  </a:lnTo>
                  <a:lnTo>
                    <a:pt x="90248" y="40780"/>
                  </a:lnTo>
                  <a:lnTo>
                    <a:pt x="89535" y="35779"/>
                  </a:lnTo>
                  <a:lnTo>
                    <a:pt x="98107" y="32207"/>
                  </a:lnTo>
                  <a:lnTo>
                    <a:pt x="96441" y="40303"/>
                  </a:lnTo>
                  <a:lnTo>
                    <a:pt x="107870" y="44827"/>
                  </a:lnTo>
                  <a:lnTo>
                    <a:pt x="116206" y="37446"/>
                  </a:lnTo>
                  <a:lnTo>
                    <a:pt x="116681" y="27683"/>
                  </a:lnTo>
                  <a:lnTo>
                    <a:pt x="110728" y="15539"/>
                  </a:lnTo>
                  <a:lnTo>
                    <a:pt x="114018" y="0"/>
                  </a:lnTo>
                  <a:lnTo>
                    <a:pt x="122635" y="298"/>
                  </a:lnTo>
                  <a:lnTo>
                    <a:pt x="124891" y="5569"/>
                  </a:lnTo>
                  <a:lnTo>
                    <a:pt x="142161" y="3633"/>
                  </a:lnTo>
                  <a:lnTo>
                    <a:pt x="141208" y="73402"/>
                  </a:lnTo>
                  <a:lnTo>
                    <a:pt x="0" y="73402"/>
                  </a:lnTo>
                  <a:close/>
                </a:path>
              </a:pathLst>
            </a:custGeom>
            <a:solidFill>
              <a:srgbClr val="6AA84F"/>
            </a:solidFill>
            <a:ln w="38100" cap="flat" cmpd="sng">
              <a:solidFill>
                <a:srgbClr val="6AA84F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262" name="Shape 262"/>
            <p:cNvSpPr/>
            <p:nvPr/>
          </p:nvSpPr>
          <p:spPr>
            <a:xfrm>
              <a:off x="2285997" y="781997"/>
              <a:ext cx="3548025" cy="1279900"/>
            </a:xfrm>
            <a:custGeom>
              <a:avLst/>
              <a:gdLst/>
              <a:ahLst/>
              <a:cxnLst/>
              <a:rect l="0" t="0" r="0" b="0"/>
              <a:pathLst>
                <a:path w="141921" h="51196" extrusionOk="0">
                  <a:moveTo>
                    <a:pt x="42625" y="46672"/>
                  </a:moveTo>
                  <a:lnTo>
                    <a:pt x="0" y="51196"/>
                  </a:lnTo>
                  <a:lnTo>
                    <a:pt x="238" y="29528"/>
                  </a:lnTo>
                  <a:lnTo>
                    <a:pt x="32623" y="25955"/>
                  </a:lnTo>
                  <a:lnTo>
                    <a:pt x="45824" y="20998"/>
                  </a:lnTo>
                  <a:lnTo>
                    <a:pt x="60960" y="23097"/>
                  </a:lnTo>
                  <a:lnTo>
                    <a:pt x="71676" y="19765"/>
                  </a:lnTo>
                  <a:lnTo>
                    <a:pt x="114776" y="7859"/>
                  </a:lnTo>
                  <a:lnTo>
                    <a:pt x="127874" y="6667"/>
                  </a:lnTo>
                  <a:lnTo>
                    <a:pt x="134064" y="4761"/>
                  </a:lnTo>
                  <a:lnTo>
                    <a:pt x="141921" y="0"/>
                  </a:lnTo>
                  <a:lnTo>
                    <a:pt x="141208" y="42386"/>
                  </a:lnTo>
                  <a:lnTo>
                    <a:pt x="125731" y="42386"/>
                  </a:lnTo>
                  <a:lnTo>
                    <a:pt x="124778" y="39528"/>
                  </a:lnTo>
                  <a:lnTo>
                    <a:pt x="114896" y="38325"/>
                  </a:lnTo>
                  <a:lnTo>
                    <a:pt x="115014" y="22860"/>
                  </a:lnTo>
                  <a:lnTo>
                    <a:pt x="107155" y="19765"/>
                  </a:lnTo>
                  <a:lnTo>
                    <a:pt x="97869" y="28813"/>
                  </a:lnTo>
                  <a:lnTo>
                    <a:pt x="84296" y="29289"/>
                  </a:lnTo>
                  <a:lnTo>
                    <a:pt x="74294" y="22144"/>
                  </a:lnTo>
                  <a:lnTo>
                    <a:pt x="71200" y="21432"/>
                  </a:lnTo>
                  <a:lnTo>
                    <a:pt x="66929" y="26567"/>
                  </a:lnTo>
                  <a:lnTo>
                    <a:pt x="69293" y="39766"/>
                  </a:lnTo>
                  <a:lnTo>
                    <a:pt x="65722" y="40480"/>
                  </a:lnTo>
                  <a:lnTo>
                    <a:pt x="30003" y="30480"/>
                  </a:lnTo>
                  <a:lnTo>
                    <a:pt x="7859" y="31670"/>
                  </a:lnTo>
                  <a:lnTo>
                    <a:pt x="1666" y="38101"/>
                  </a:lnTo>
                  <a:lnTo>
                    <a:pt x="10955" y="41195"/>
                  </a:lnTo>
                  <a:lnTo>
                    <a:pt x="20002" y="40719"/>
                  </a:lnTo>
                  <a:close/>
                </a:path>
              </a:pathLst>
            </a:custGeom>
            <a:solidFill>
              <a:srgbClr val="C27BA0"/>
            </a:solidFill>
            <a:ln w="38100" cap="flat" cmpd="sng">
              <a:solidFill>
                <a:srgbClr val="C27BA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263" name="Shape 263"/>
            <p:cNvSpPr/>
            <p:nvPr/>
          </p:nvSpPr>
          <p:spPr>
            <a:xfrm>
              <a:off x="2297900" y="716500"/>
              <a:ext cx="3518300" cy="773900"/>
            </a:xfrm>
            <a:custGeom>
              <a:avLst/>
              <a:gdLst/>
              <a:ahLst/>
              <a:cxnLst/>
              <a:rect l="0" t="0" r="0" b="0"/>
              <a:pathLst>
                <a:path w="140732" h="30956" extrusionOk="0">
                  <a:moveTo>
                    <a:pt x="0" y="30956"/>
                  </a:moveTo>
                  <a:lnTo>
                    <a:pt x="0" y="0"/>
                  </a:lnTo>
                  <a:lnTo>
                    <a:pt x="140732" y="476"/>
                  </a:lnTo>
                  <a:lnTo>
                    <a:pt x="130731" y="6668"/>
                  </a:lnTo>
                  <a:lnTo>
                    <a:pt x="111919" y="8811"/>
                  </a:lnTo>
                  <a:lnTo>
                    <a:pt x="58103" y="24051"/>
                  </a:lnTo>
                  <a:lnTo>
                    <a:pt x="45244" y="21431"/>
                  </a:lnTo>
                  <a:lnTo>
                    <a:pt x="30956" y="27146"/>
                  </a:lnTo>
                  <a:close/>
                </a:path>
              </a:pathLst>
            </a:custGeom>
            <a:solidFill>
              <a:srgbClr val="4A86E8"/>
            </a:solidFill>
            <a:ln w="28575" cap="flat" cmpd="sng">
              <a:solidFill>
                <a:srgbClr val="4A86E8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pic>
        <p:nvPicPr>
          <p:cNvPr id="264" name="Shape 264"/>
          <p:cNvPicPr preferRelativeResize="0"/>
          <p:nvPr/>
        </p:nvPicPr>
        <p:blipFill rotWithShape="1">
          <a:blip r:embed="rId6">
            <a:alphaModFix/>
          </a:blip>
          <a:srcRect l="9279" r="25734"/>
          <a:stretch/>
        </p:blipFill>
        <p:spPr>
          <a:xfrm>
            <a:off x="4207713" y="1372613"/>
            <a:ext cx="2093699" cy="181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5531900" y="4733900"/>
            <a:ext cx="769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Grass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5127775" y="4041950"/>
            <a:ext cx="769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4254500" y="3292275"/>
            <a:ext cx="769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Sky</a:t>
            </a:r>
          </a:p>
        </p:txBody>
      </p:sp>
      <p:sp>
        <p:nvSpPr>
          <p:cNvPr id="268" name="Shape 268"/>
          <p:cNvSpPr txBox="1"/>
          <p:nvPr/>
        </p:nvSpPr>
        <p:spPr>
          <a:xfrm rot="2700000">
            <a:off x="5678181" y="3523328"/>
            <a:ext cx="769615" cy="393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Trees</a:t>
            </a:r>
          </a:p>
        </p:txBody>
      </p:sp>
      <p:sp>
        <p:nvSpPr>
          <p:cNvPr id="2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AC5B-E5FC-4C6A-6A8A-6DE1123430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263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Semantic Segmentation Idea: Sliding Window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75" y="2690513"/>
            <a:ext cx="2470624" cy="164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/>
          <p:nvPr/>
        </p:nvSpPr>
        <p:spPr>
          <a:xfrm>
            <a:off x="2440868" y="33500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Shape 277"/>
          <p:cNvCxnSpPr/>
          <p:nvPr/>
        </p:nvCxnSpPr>
        <p:spPr>
          <a:xfrm rot="10800000" flipH="1">
            <a:off x="2741375" y="2354025"/>
            <a:ext cx="1283700" cy="975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78" name="Shape 278"/>
          <p:cNvCxnSpPr/>
          <p:nvPr/>
        </p:nvCxnSpPr>
        <p:spPr>
          <a:xfrm rot="10800000" flipH="1">
            <a:off x="2771300" y="3092850"/>
            <a:ext cx="1263300" cy="550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 l="66852" t="39886" r="21837" b="41464"/>
          <a:stretch/>
        </p:blipFill>
        <p:spPr>
          <a:xfrm>
            <a:off x="4064675" y="2351026"/>
            <a:ext cx="681062" cy="74838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1448625" y="2310425"/>
            <a:ext cx="10362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Full image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3776250" y="1852300"/>
            <a:ext cx="12579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Extract patch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846275" y="3189882"/>
            <a:ext cx="2022472" cy="7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5051325" y="1718525"/>
            <a:ext cx="1751400" cy="48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Classify center pixel with CNN</a:t>
            </a:r>
          </a:p>
        </p:txBody>
      </p:sp>
      <p:sp>
        <p:nvSpPr>
          <p:cNvPr id="284" name="Shape 284"/>
          <p:cNvSpPr/>
          <p:nvPr/>
        </p:nvSpPr>
        <p:spPr>
          <a:xfrm>
            <a:off x="4345350" y="266536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7115975" y="3197475"/>
            <a:ext cx="9870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Cow</a:t>
            </a:r>
          </a:p>
        </p:txBody>
      </p:sp>
      <p:sp>
        <p:nvSpPr>
          <p:cNvPr id="286" name="Shape 286"/>
          <p:cNvSpPr/>
          <p:nvPr/>
        </p:nvSpPr>
        <p:spPr>
          <a:xfrm>
            <a:off x="2593268" y="35024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2745668" y="36548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 l="71933" t="47184" r="16757" b="34624"/>
          <a:stretch/>
        </p:blipFill>
        <p:spPr>
          <a:xfrm>
            <a:off x="4064676" y="3197626"/>
            <a:ext cx="681049" cy="72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l="78826" t="55848" r="10564" b="25960"/>
          <a:stretch/>
        </p:blipFill>
        <p:spPr>
          <a:xfrm>
            <a:off x="4064676" y="4004575"/>
            <a:ext cx="681049" cy="72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Shape 290"/>
          <p:cNvCxnSpPr/>
          <p:nvPr/>
        </p:nvCxnSpPr>
        <p:spPr>
          <a:xfrm>
            <a:off x="2892875" y="3764525"/>
            <a:ext cx="1132200" cy="1728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91" name="Shape 291"/>
          <p:cNvCxnSpPr/>
          <p:nvPr/>
        </p:nvCxnSpPr>
        <p:spPr>
          <a:xfrm rot="10800000" flipH="1">
            <a:off x="2854500" y="3217775"/>
            <a:ext cx="1161000" cy="2685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92" name="Shape 292"/>
          <p:cNvCxnSpPr/>
          <p:nvPr/>
        </p:nvCxnSpPr>
        <p:spPr>
          <a:xfrm>
            <a:off x="3036800" y="3668575"/>
            <a:ext cx="978600" cy="336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93" name="Shape 293"/>
          <p:cNvCxnSpPr/>
          <p:nvPr/>
        </p:nvCxnSpPr>
        <p:spPr>
          <a:xfrm>
            <a:off x="3036800" y="3918050"/>
            <a:ext cx="978600" cy="8154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294" name="Shape 294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846275" y="2317344"/>
            <a:ext cx="2022472" cy="7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915787" y="4004582"/>
            <a:ext cx="2022472" cy="7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/>
          <p:nvPr/>
        </p:nvSpPr>
        <p:spPr>
          <a:xfrm>
            <a:off x="4345350" y="350276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4345350" y="430971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Shape 298"/>
          <p:cNvSpPr txBox="1"/>
          <p:nvPr/>
        </p:nvSpPr>
        <p:spPr>
          <a:xfrm>
            <a:off x="7115975" y="2406500"/>
            <a:ext cx="9870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Cow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7115975" y="4049900"/>
            <a:ext cx="11022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Grass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4305425" y="5066700"/>
            <a:ext cx="4835700" cy="4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Farabet et al, “Learning Hierarchical Features for Scene Labeling,” TPAMI 2013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Pinheiro and Collobert, “Recurrent Convolutional Neural Networks for Scene Labeling”, ICML 2014</a:t>
            </a: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B1281F-A967-0F21-7AF5-64D9F25920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227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120" y="1741169"/>
            <a:ext cx="6179820" cy="3375660"/>
          </a:xfrm>
          <a:prstGeom prst="rect">
            <a:avLst/>
          </a:prstGeom>
        </p:spPr>
      </p:pic>
      <p:sp>
        <p:nvSpPr>
          <p:cNvPr id="2" name="TextBox 55"/>
          <p:cNvSpPr txBox="1"/>
          <p:nvPr/>
        </p:nvSpPr>
        <p:spPr>
          <a:xfrm>
            <a:off x="368301" y="1003210"/>
            <a:ext cx="7205191" cy="4963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Flashback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-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Network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with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one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hidden</a:t>
            </a:r>
            <a:r>
              <a:rPr lang="en-US" altLang="zh-CN" sz="28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layer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85"/>
              </a:lnSpc>
            </a:pPr>
            <a:endParaRPr lang="en-US" dirty="0"/>
          </a:p>
          <a:p>
            <a:pPr indent="381000"/>
            <a:r>
              <a:rPr lang="en-US" altLang="zh-CN" dirty="0">
                <a:solidFill>
                  <a:srgbClr val="000000"/>
                </a:solidFill>
                <a:latin typeface="Arial"/>
                <a:ea typeface="Arial"/>
              </a:rPr>
              <a:t>100</a:t>
            </a:r>
            <a:r>
              <a:rPr lang="en-US" altLang="zh-CN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Arial"/>
              </a:rPr>
              <a:t>neurons</a:t>
            </a:r>
          </a:p>
          <a:p>
            <a:pPr>
              <a:lnSpc>
                <a:spcPts val="1414"/>
              </a:lnSpc>
            </a:pPr>
            <a:endParaRPr lang="en-US" dirty="0"/>
          </a:p>
          <a:p>
            <a:pPr marL="381000" indent="241300" hangingPunct="0">
              <a:lnSpc>
                <a:spcPct val="240416"/>
              </a:lnSpc>
            </a:pPr>
            <a:r>
              <a:rPr lang="en-US" altLang="zh-CN" b="1" dirty="0">
                <a:solidFill>
                  <a:srgbClr val="FE2500"/>
                </a:solidFill>
                <a:latin typeface="Arial"/>
                <a:ea typeface="Arial"/>
              </a:rPr>
              <a:t>3.6B</a:t>
            </a:r>
            <a:r>
              <a:rPr lang="en-US" altLang="zh-CN" b="1" dirty="0">
                <a:solidFill>
                  <a:srgbClr val="FE2500"/>
                </a:solidFill>
                <a:latin typeface="Arial"/>
                <a:cs typeface="Arial"/>
              </a:rPr>
              <a:t> </a:t>
            </a:r>
            <a:r>
              <a:rPr lang="en-US" altLang="zh-CN" b="1" dirty="0">
                <a:solidFill>
                  <a:srgbClr val="FE2500"/>
                </a:solidFill>
                <a:latin typeface="Arial"/>
                <a:ea typeface="Arial"/>
              </a:rPr>
              <a:t>parameters</a:t>
            </a:r>
            <a:r>
              <a:rPr lang="en-US" altLang="zh-CN" b="1" dirty="0">
                <a:solidFill>
                  <a:srgbClr val="FE2500"/>
                </a:solidFill>
                <a:latin typeface="Arial"/>
                <a:cs typeface="Arial"/>
              </a:rPr>
              <a:t> </a:t>
            </a:r>
            <a:r>
              <a:rPr lang="en-US" altLang="zh-CN" b="1" dirty="0">
                <a:solidFill>
                  <a:srgbClr val="FE2500"/>
                </a:solidFill>
                <a:latin typeface="Arial"/>
                <a:ea typeface="Arial"/>
              </a:rPr>
              <a:t>=</a:t>
            </a:r>
            <a:r>
              <a:rPr lang="en-US" altLang="zh-CN" b="1" spc="-55" dirty="0">
                <a:solidFill>
                  <a:srgbClr val="FE2500"/>
                </a:solidFill>
                <a:latin typeface="Arial"/>
                <a:cs typeface="Arial"/>
              </a:rPr>
              <a:t> </a:t>
            </a:r>
            <a:r>
              <a:rPr lang="en-US" altLang="zh-CN" b="1" dirty="0">
                <a:solidFill>
                  <a:srgbClr val="FE2500"/>
                </a:solidFill>
                <a:latin typeface="Arial"/>
                <a:ea typeface="Arial"/>
              </a:rPr>
              <a:t>14GB</a:t>
            </a:r>
            <a:r>
              <a:rPr lang="en-US" altLang="zh-CN" b="1" dirty="0">
                <a:solidFill>
                  <a:srgbClr val="FE2500"/>
                </a:solidFill>
                <a:latin typeface="Arial"/>
                <a:cs typeface="Arial"/>
              </a:rPr>
              <a:t> </a:t>
            </a:r>
            <a:br>
              <a:rPr dirty="0"/>
            </a:br>
            <a:r>
              <a:rPr lang="en-US" altLang="zh-CN" dirty="0">
                <a:solidFill>
                  <a:srgbClr val="000000"/>
                </a:solidFill>
                <a:latin typeface="Arial"/>
                <a:ea typeface="Arial"/>
              </a:rPr>
              <a:t>36M</a:t>
            </a:r>
            <a:r>
              <a:rPr lang="en-US" altLang="zh-CN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Arial"/>
              </a:rPr>
              <a:t>features</a:t>
            </a:r>
          </a:p>
          <a:p>
            <a:pPr>
              <a:lnSpc>
                <a:spcPts val="1729"/>
              </a:lnSpc>
            </a:pPr>
            <a:endParaRPr lang="en-US" dirty="0"/>
          </a:p>
          <a:p>
            <a:pPr indent="4885790">
              <a:lnSpc>
                <a:spcPct val="125833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2400" b="1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2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Times New Roman"/>
                <a:ea typeface="Times New Roman"/>
              </a:rPr>
              <a:t>σ</a:t>
            </a:r>
            <a:r>
              <a:rPr lang="en-US" altLang="zh-CN" sz="2400" i="1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2400" b="1" dirty="0">
                <a:solidFill>
                  <a:srgbClr val="000000"/>
                </a:solidFill>
                <a:latin typeface="Times New Roman"/>
                <a:ea typeface="Times New Roman"/>
              </a:rPr>
              <a:t>Wx</a:t>
            </a:r>
            <a:r>
              <a:rPr lang="en-US" altLang="zh-CN" sz="2400" b="1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2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</a:p>
          <a:p>
            <a:pPr>
              <a:lnSpc>
                <a:spcPts val="644"/>
              </a:lnSpc>
            </a:pPr>
            <a:endParaRPr lang="en-US" dirty="0"/>
          </a:p>
          <a:p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 </a:t>
            </a:r>
            <a:endParaRPr lang="en-US" altLang="zh-CN" sz="1300" dirty="0">
              <a:solidFill>
                <a:srgbClr val="464644"/>
              </a:solidFill>
              <a:latin typeface="Arial"/>
              <a:ea typeface="Arial"/>
            </a:endParaRPr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9B98B9C5-F71B-8969-F0D6-35C04A6FF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7E2CB2B1-A266-D339-ED8A-A0C1F15C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EC2A9F78-2BA2-A827-EC64-447FB4905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Semantic Segmentation Idea: Sliding Window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75" y="2690513"/>
            <a:ext cx="2470624" cy="164644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/>
          <p:nvPr/>
        </p:nvSpPr>
        <p:spPr>
          <a:xfrm>
            <a:off x="2440868" y="33500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" name="Shape 309"/>
          <p:cNvCxnSpPr/>
          <p:nvPr/>
        </p:nvCxnSpPr>
        <p:spPr>
          <a:xfrm rot="10800000" flipH="1">
            <a:off x="2741375" y="2354025"/>
            <a:ext cx="1283700" cy="975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10" name="Shape 310"/>
          <p:cNvCxnSpPr/>
          <p:nvPr/>
        </p:nvCxnSpPr>
        <p:spPr>
          <a:xfrm rot="10800000" flipH="1">
            <a:off x="2771300" y="3092850"/>
            <a:ext cx="1263300" cy="550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l="66852" t="39886" r="21837" b="41464"/>
          <a:stretch/>
        </p:blipFill>
        <p:spPr>
          <a:xfrm>
            <a:off x="4064675" y="2351026"/>
            <a:ext cx="681062" cy="74838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1448625" y="2310425"/>
            <a:ext cx="10362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Full image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3776250" y="1852300"/>
            <a:ext cx="12579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Extract patch</a:t>
            </a: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846275" y="3189882"/>
            <a:ext cx="2022472" cy="7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5051325" y="1718525"/>
            <a:ext cx="1751400" cy="48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Classify center pixel with CNN</a:t>
            </a:r>
          </a:p>
        </p:txBody>
      </p:sp>
      <p:sp>
        <p:nvSpPr>
          <p:cNvPr id="316" name="Shape 316"/>
          <p:cNvSpPr/>
          <p:nvPr/>
        </p:nvSpPr>
        <p:spPr>
          <a:xfrm>
            <a:off x="4345350" y="266536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Shape 317"/>
          <p:cNvSpPr txBox="1"/>
          <p:nvPr/>
        </p:nvSpPr>
        <p:spPr>
          <a:xfrm>
            <a:off x="7115975" y="3197475"/>
            <a:ext cx="9870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Cow</a:t>
            </a:r>
          </a:p>
        </p:txBody>
      </p:sp>
      <p:sp>
        <p:nvSpPr>
          <p:cNvPr id="318" name="Shape 318"/>
          <p:cNvSpPr/>
          <p:nvPr/>
        </p:nvSpPr>
        <p:spPr>
          <a:xfrm>
            <a:off x="2593268" y="35024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2745668" y="36548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 l="71933" t="47184" r="16757" b="34624"/>
          <a:stretch/>
        </p:blipFill>
        <p:spPr>
          <a:xfrm>
            <a:off x="4064676" y="3197626"/>
            <a:ext cx="681049" cy="72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l="78826" t="55848" r="10564" b="25960"/>
          <a:stretch/>
        </p:blipFill>
        <p:spPr>
          <a:xfrm>
            <a:off x="4064676" y="4004575"/>
            <a:ext cx="681049" cy="72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Shape 322"/>
          <p:cNvCxnSpPr/>
          <p:nvPr/>
        </p:nvCxnSpPr>
        <p:spPr>
          <a:xfrm>
            <a:off x="2892875" y="3764525"/>
            <a:ext cx="1132200" cy="1728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23" name="Shape 323"/>
          <p:cNvCxnSpPr/>
          <p:nvPr/>
        </p:nvCxnSpPr>
        <p:spPr>
          <a:xfrm rot="10800000" flipH="1">
            <a:off x="2854500" y="3217775"/>
            <a:ext cx="1161000" cy="2685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24" name="Shape 324"/>
          <p:cNvCxnSpPr/>
          <p:nvPr/>
        </p:nvCxnSpPr>
        <p:spPr>
          <a:xfrm>
            <a:off x="3036800" y="3668575"/>
            <a:ext cx="978600" cy="336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25" name="Shape 325"/>
          <p:cNvCxnSpPr/>
          <p:nvPr/>
        </p:nvCxnSpPr>
        <p:spPr>
          <a:xfrm>
            <a:off x="3036800" y="3918050"/>
            <a:ext cx="978600" cy="8154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326" name="Shape 326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846275" y="2317344"/>
            <a:ext cx="2022472" cy="7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915787" y="4004582"/>
            <a:ext cx="2022472" cy="7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/>
          <p:nvPr/>
        </p:nvSpPr>
        <p:spPr>
          <a:xfrm>
            <a:off x="4345350" y="350276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4345350" y="430971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7115975" y="2406500"/>
            <a:ext cx="9870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Cow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7115975" y="4049900"/>
            <a:ext cx="11022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Grass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446200" y="4580100"/>
            <a:ext cx="2763300" cy="78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Problem: Very inefficient! Not reusing shared features between overlapping patches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4305425" y="5066700"/>
            <a:ext cx="4835700" cy="4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Farabet et al, “Learning Hierarchical Features for Scene Labeling,” TPAMI 2013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Pinheiro and Collobert, “Recurrent Convolutional Neural Networks for Scene Labeling”, ICML 2014</a:t>
            </a:r>
          </a:p>
        </p:txBody>
      </p:sp>
      <p:sp>
        <p:nvSpPr>
          <p:cNvPr id="3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C98AE-308A-EB13-C4BB-C36E586EBC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113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Semantic Segmentation Idea: Fully Convolutional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6" y="2830965"/>
            <a:ext cx="1794825" cy="119607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666850" y="4061975"/>
            <a:ext cx="9600" cy="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Shape 342"/>
          <p:cNvSpPr txBox="1"/>
          <p:nvPr/>
        </p:nvSpPr>
        <p:spPr>
          <a:xfrm>
            <a:off x="546087" y="4061975"/>
            <a:ext cx="10842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Input: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 x H x W</a:t>
            </a:r>
          </a:p>
        </p:txBody>
      </p:sp>
      <p:sp>
        <p:nvSpPr>
          <p:cNvPr id="343" name="Shape 343"/>
          <p:cNvSpPr/>
          <p:nvPr/>
        </p:nvSpPr>
        <p:spPr>
          <a:xfrm>
            <a:off x="25585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Shape 344"/>
          <p:cNvSpPr/>
          <p:nvPr/>
        </p:nvSpPr>
        <p:spPr>
          <a:xfrm>
            <a:off x="3516875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4534675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 txBox="1"/>
          <p:nvPr/>
        </p:nvSpPr>
        <p:spPr>
          <a:xfrm>
            <a:off x="3094103" y="4584800"/>
            <a:ext cx="1337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Convolutions: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 x H x W</a:t>
            </a:r>
          </a:p>
        </p:txBody>
      </p:sp>
      <p:cxnSp>
        <p:nvCxnSpPr>
          <p:cNvPr id="347" name="Shape 347"/>
          <p:cNvCxnSpPr/>
          <p:nvPr/>
        </p:nvCxnSpPr>
        <p:spPr>
          <a:xfrm>
            <a:off x="20869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8" name="Shape 348"/>
          <p:cNvSpPr txBox="1"/>
          <p:nvPr/>
        </p:nvSpPr>
        <p:spPr>
          <a:xfrm>
            <a:off x="19204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49" name="Shape 349"/>
          <p:cNvCxnSpPr/>
          <p:nvPr/>
        </p:nvCxnSpPr>
        <p:spPr>
          <a:xfrm>
            <a:off x="30013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0" name="Shape 350"/>
          <p:cNvSpPr txBox="1"/>
          <p:nvPr/>
        </p:nvSpPr>
        <p:spPr>
          <a:xfrm>
            <a:off x="28348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51" name="Shape 351"/>
          <p:cNvCxnSpPr/>
          <p:nvPr/>
        </p:nvCxnSpPr>
        <p:spPr>
          <a:xfrm>
            <a:off x="39919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2" name="Shape 352"/>
          <p:cNvSpPr txBox="1"/>
          <p:nvPr/>
        </p:nvSpPr>
        <p:spPr>
          <a:xfrm>
            <a:off x="38254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53" name="Shape 353"/>
          <p:cNvCxnSpPr/>
          <p:nvPr/>
        </p:nvCxnSpPr>
        <p:spPr>
          <a:xfrm>
            <a:off x="5142750" y="344955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4" name="Shape 354"/>
          <p:cNvSpPr txBox="1"/>
          <p:nvPr/>
        </p:nvSpPr>
        <p:spPr>
          <a:xfrm>
            <a:off x="4976250" y="308385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sp>
        <p:nvSpPr>
          <p:cNvPr id="355" name="Shape 355"/>
          <p:cNvSpPr/>
          <p:nvPr/>
        </p:nvSpPr>
        <p:spPr>
          <a:xfrm rot="5400000">
            <a:off x="3590000" y="3055925"/>
            <a:ext cx="345300" cy="2559000"/>
          </a:xfrm>
          <a:prstGeom prst="rightBrace">
            <a:avLst>
              <a:gd name="adj1" fmla="val 47241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" name="Shape 356"/>
          <p:cNvGrpSpPr/>
          <p:nvPr/>
        </p:nvGrpSpPr>
        <p:grpSpPr>
          <a:xfrm>
            <a:off x="7155254" y="2597364"/>
            <a:ext cx="1935845" cy="1437961"/>
            <a:chOff x="3688175" y="943350"/>
            <a:chExt cx="5279100" cy="3521825"/>
          </a:xfrm>
        </p:grpSpPr>
        <p:sp>
          <p:nvSpPr>
            <p:cNvPr id="357" name="Shape 357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0" t="0" r="0" b="0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359" name="Shape 359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0" t="0" r="0" b="0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360" name="Shape 360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0" t="0" r="0" b="0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361" name="Shape 361"/>
          <p:cNvSpPr/>
          <p:nvPr/>
        </p:nvSpPr>
        <p:spPr>
          <a:xfrm>
            <a:off x="5607150" y="2574875"/>
            <a:ext cx="825300" cy="1525500"/>
          </a:xfrm>
          <a:prstGeom prst="cube">
            <a:avLst>
              <a:gd name="adj" fmla="val 383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5318603" y="4203275"/>
            <a:ext cx="1337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Scores: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 x H x W</a:t>
            </a:r>
          </a:p>
        </p:txBody>
      </p:sp>
      <p:cxnSp>
        <p:nvCxnSpPr>
          <p:cNvPr id="363" name="Shape 363"/>
          <p:cNvCxnSpPr/>
          <p:nvPr/>
        </p:nvCxnSpPr>
        <p:spPr>
          <a:xfrm>
            <a:off x="6590550" y="344955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4" name="Shape 364"/>
          <p:cNvSpPr txBox="1"/>
          <p:nvPr/>
        </p:nvSpPr>
        <p:spPr>
          <a:xfrm>
            <a:off x="6347850" y="3083850"/>
            <a:ext cx="8253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argmax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7601775" y="4162775"/>
            <a:ext cx="1148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Predictions: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 x W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2134875" y="1768775"/>
            <a:ext cx="43179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Design a network as a bunch of convolutional layers to  make predictions for pixels all at once!</a:t>
            </a:r>
          </a:p>
        </p:txBody>
      </p:sp>
      <p:sp>
        <p:nvSpPr>
          <p:cNvPr id="3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BF783C-33ED-75F2-1F1E-A629D80D77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819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Semantic Segmentation Idea: Fully Convolutional</a:t>
            </a:r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6" y="2830965"/>
            <a:ext cx="1794825" cy="119607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/>
        </p:nvSpPr>
        <p:spPr>
          <a:xfrm>
            <a:off x="666850" y="4061975"/>
            <a:ext cx="9600" cy="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546087" y="4061975"/>
            <a:ext cx="10842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Input: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 x H x W</a:t>
            </a:r>
          </a:p>
        </p:txBody>
      </p:sp>
      <p:sp>
        <p:nvSpPr>
          <p:cNvPr id="376" name="Shape 376"/>
          <p:cNvSpPr/>
          <p:nvPr/>
        </p:nvSpPr>
        <p:spPr>
          <a:xfrm>
            <a:off x="25585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3516875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4534675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3094103" y="4584800"/>
            <a:ext cx="1337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Convolutions: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 x H x W</a:t>
            </a:r>
          </a:p>
        </p:txBody>
      </p:sp>
      <p:cxnSp>
        <p:nvCxnSpPr>
          <p:cNvPr id="380" name="Shape 380"/>
          <p:cNvCxnSpPr/>
          <p:nvPr/>
        </p:nvCxnSpPr>
        <p:spPr>
          <a:xfrm>
            <a:off x="20869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1" name="Shape 381"/>
          <p:cNvSpPr txBox="1"/>
          <p:nvPr/>
        </p:nvSpPr>
        <p:spPr>
          <a:xfrm>
            <a:off x="19204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82" name="Shape 382"/>
          <p:cNvCxnSpPr/>
          <p:nvPr/>
        </p:nvCxnSpPr>
        <p:spPr>
          <a:xfrm>
            <a:off x="30013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3" name="Shape 383"/>
          <p:cNvSpPr txBox="1"/>
          <p:nvPr/>
        </p:nvSpPr>
        <p:spPr>
          <a:xfrm>
            <a:off x="28348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84" name="Shape 384"/>
          <p:cNvCxnSpPr/>
          <p:nvPr/>
        </p:nvCxnSpPr>
        <p:spPr>
          <a:xfrm>
            <a:off x="39919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5" name="Shape 385"/>
          <p:cNvSpPr txBox="1"/>
          <p:nvPr/>
        </p:nvSpPr>
        <p:spPr>
          <a:xfrm>
            <a:off x="38254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86" name="Shape 386"/>
          <p:cNvCxnSpPr/>
          <p:nvPr/>
        </p:nvCxnSpPr>
        <p:spPr>
          <a:xfrm>
            <a:off x="5142750" y="344955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7" name="Shape 387"/>
          <p:cNvSpPr txBox="1"/>
          <p:nvPr/>
        </p:nvSpPr>
        <p:spPr>
          <a:xfrm>
            <a:off x="4976250" y="308385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sp>
        <p:nvSpPr>
          <p:cNvPr id="388" name="Shape 388"/>
          <p:cNvSpPr/>
          <p:nvPr/>
        </p:nvSpPr>
        <p:spPr>
          <a:xfrm rot="5400000">
            <a:off x="3590000" y="3055925"/>
            <a:ext cx="345300" cy="2559000"/>
          </a:xfrm>
          <a:prstGeom prst="rightBrace">
            <a:avLst>
              <a:gd name="adj1" fmla="val 47241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Shape 389"/>
          <p:cNvGrpSpPr/>
          <p:nvPr/>
        </p:nvGrpSpPr>
        <p:grpSpPr>
          <a:xfrm>
            <a:off x="7155254" y="2597364"/>
            <a:ext cx="1935845" cy="1437961"/>
            <a:chOff x="3688175" y="943350"/>
            <a:chExt cx="5279100" cy="3521825"/>
          </a:xfrm>
        </p:grpSpPr>
        <p:sp>
          <p:nvSpPr>
            <p:cNvPr id="390" name="Shape 390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0" t="0" r="0" b="0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392" name="Shape 392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0" t="0" r="0" b="0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393" name="Shape 393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0" t="0" r="0" b="0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394" name="Shape 394"/>
          <p:cNvSpPr/>
          <p:nvPr/>
        </p:nvSpPr>
        <p:spPr>
          <a:xfrm>
            <a:off x="5607150" y="2574875"/>
            <a:ext cx="825300" cy="1525500"/>
          </a:xfrm>
          <a:prstGeom prst="cube">
            <a:avLst>
              <a:gd name="adj" fmla="val 383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Shape 395"/>
          <p:cNvSpPr txBox="1"/>
          <p:nvPr/>
        </p:nvSpPr>
        <p:spPr>
          <a:xfrm>
            <a:off x="5318603" y="4203275"/>
            <a:ext cx="1337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Scores: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 x H x W</a:t>
            </a:r>
          </a:p>
        </p:txBody>
      </p:sp>
      <p:cxnSp>
        <p:nvCxnSpPr>
          <p:cNvPr id="396" name="Shape 396"/>
          <p:cNvCxnSpPr/>
          <p:nvPr/>
        </p:nvCxnSpPr>
        <p:spPr>
          <a:xfrm>
            <a:off x="6590550" y="344955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7" name="Shape 397"/>
          <p:cNvSpPr txBox="1"/>
          <p:nvPr/>
        </p:nvSpPr>
        <p:spPr>
          <a:xfrm>
            <a:off x="6347850" y="3083850"/>
            <a:ext cx="8253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argmax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7601775" y="4162775"/>
            <a:ext cx="1148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Predictions: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 x W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2134875" y="1768775"/>
            <a:ext cx="43179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Design a network as a bunch of convolutional layers to  make predictions for pixels all at once!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114575" y="4709675"/>
            <a:ext cx="2630100" cy="70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Problem: convolutions at original image resolution will be very expensive ...</a:t>
            </a:r>
          </a:p>
        </p:txBody>
      </p:sp>
      <p:cxnSp>
        <p:nvCxnSpPr>
          <p:cNvPr id="401" name="Shape 401"/>
          <p:cNvCxnSpPr/>
          <p:nvPr/>
        </p:nvCxnSpPr>
        <p:spPr>
          <a:xfrm rot="10800000" flipH="1">
            <a:off x="2048525" y="3994700"/>
            <a:ext cx="422100" cy="75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2E72BA-716F-99BB-7E57-2D048AEB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8561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24061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2558500" y="2536475"/>
            <a:ext cx="389700" cy="1525500"/>
          </a:xfrm>
          <a:prstGeom prst="cube">
            <a:avLst>
              <a:gd name="adj" fmla="val 78785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Shape 409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Semantic Segmentation Idea: Fully Convolutional</a:t>
            </a:r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6" y="2830965"/>
            <a:ext cx="1794825" cy="119607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 txBox="1"/>
          <p:nvPr/>
        </p:nvSpPr>
        <p:spPr>
          <a:xfrm>
            <a:off x="666850" y="4061975"/>
            <a:ext cx="9600" cy="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Shape 412"/>
          <p:cNvSpPr txBox="1"/>
          <p:nvPr/>
        </p:nvSpPr>
        <p:spPr>
          <a:xfrm>
            <a:off x="546087" y="4061975"/>
            <a:ext cx="10842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Input: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 x H x W</a:t>
            </a:r>
          </a:p>
        </p:txBody>
      </p:sp>
      <p:sp>
        <p:nvSpPr>
          <p:cNvPr id="413" name="Shape 413"/>
          <p:cNvSpPr/>
          <p:nvPr/>
        </p:nvSpPr>
        <p:spPr>
          <a:xfrm>
            <a:off x="27560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" name="Shape 414"/>
          <p:cNvGrpSpPr/>
          <p:nvPr/>
        </p:nvGrpSpPr>
        <p:grpSpPr>
          <a:xfrm>
            <a:off x="7155254" y="2597364"/>
            <a:ext cx="1935845" cy="1437961"/>
            <a:chOff x="3688175" y="943350"/>
            <a:chExt cx="5279100" cy="3521825"/>
          </a:xfrm>
        </p:grpSpPr>
        <p:sp>
          <p:nvSpPr>
            <p:cNvPr id="415" name="Shape 415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0" t="0" r="0" b="0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417" name="Shape 417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0" t="0" r="0" b="0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418" name="Shape 418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0" t="0" r="0" b="0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419" name="Shape 419"/>
          <p:cNvSpPr txBox="1"/>
          <p:nvPr/>
        </p:nvSpPr>
        <p:spPr>
          <a:xfrm>
            <a:off x="7601775" y="4162775"/>
            <a:ext cx="1148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Predictions: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 x W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2134875" y="1768775"/>
            <a:ext cx="48297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Design network as a bunch of convolutional layers, with 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downsampling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upsampling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inside the network!</a:t>
            </a:r>
          </a:p>
        </p:txBody>
      </p:sp>
      <p:sp>
        <p:nvSpPr>
          <p:cNvPr id="421" name="Shape 421"/>
          <p:cNvSpPr/>
          <p:nvPr/>
        </p:nvSpPr>
        <p:spPr>
          <a:xfrm>
            <a:off x="30608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3365650" y="2908925"/>
            <a:ext cx="483600" cy="857400"/>
          </a:xfrm>
          <a:prstGeom prst="cube">
            <a:avLst>
              <a:gd name="adj" fmla="val 48764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3657087" y="3105950"/>
            <a:ext cx="650400" cy="526500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4194412" y="3105950"/>
            <a:ext cx="650400" cy="526500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4813450" y="2908925"/>
            <a:ext cx="483600" cy="857400"/>
          </a:xfrm>
          <a:prstGeom prst="cube">
            <a:avLst>
              <a:gd name="adj" fmla="val 48764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Shape 426"/>
          <p:cNvSpPr/>
          <p:nvPr/>
        </p:nvSpPr>
        <p:spPr>
          <a:xfrm>
            <a:off x="51182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54230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5835100" y="2536475"/>
            <a:ext cx="389700" cy="1525500"/>
          </a:xfrm>
          <a:prstGeom prst="cube">
            <a:avLst>
              <a:gd name="adj" fmla="val 78785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59875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1791574" y="4092000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High-res: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</a:t>
            </a:r>
            <a:r>
              <a:rPr kumimoji="0" lang="en" sz="1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 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x H/2 x W/2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5330974" y="4092000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High-res: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</a:t>
            </a:r>
            <a:r>
              <a:rPr kumimoji="0" lang="en" sz="1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 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x H/2 x W/2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2871999" y="2340282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Med-res: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</a:t>
            </a:r>
            <a:r>
              <a:rPr kumimoji="0" lang="en" sz="1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 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4548399" y="2340282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Med-res: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</a:t>
            </a:r>
            <a:r>
              <a:rPr kumimoji="0" lang="en" sz="1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 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3521099" y="3606825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Low-res: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</a:t>
            </a:r>
            <a:r>
              <a:rPr kumimoji="0" lang="en" sz="1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 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-28900" y="5081625"/>
            <a:ext cx="5951700" cy="3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Long, Shelhamer, and Darrell, “Fully Convolutional Networks for Semantic Segmentation”, CVPR 2015</a:t>
            </a:r>
            <a:b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Noh et al, “Learning Deconvolution Network for Semantic Segmentation”, ICCV 2015</a:t>
            </a:r>
          </a:p>
        </p:txBody>
      </p:sp>
      <p:sp>
        <p:nvSpPr>
          <p:cNvPr id="3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63BF8-15E8-9A33-110C-5F6A65B2B0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44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/>
        </p:nvSpPr>
        <p:spPr>
          <a:xfrm>
            <a:off x="24061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2558500" y="2536475"/>
            <a:ext cx="389700" cy="1525500"/>
          </a:xfrm>
          <a:prstGeom prst="cube">
            <a:avLst>
              <a:gd name="adj" fmla="val 78785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Shape 443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Semantic Segmentation Idea: Fully Convolutional</a:t>
            </a: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6" y="2830965"/>
            <a:ext cx="1794825" cy="11960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 txBox="1"/>
          <p:nvPr/>
        </p:nvSpPr>
        <p:spPr>
          <a:xfrm>
            <a:off x="666850" y="4061975"/>
            <a:ext cx="9600" cy="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546087" y="4061975"/>
            <a:ext cx="10842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Input: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 x H x W</a:t>
            </a:r>
          </a:p>
        </p:txBody>
      </p:sp>
      <p:sp>
        <p:nvSpPr>
          <p:cNvPr id="447" name="Shape 447"/>
          <p:cNvSpPr/>
          <p:nvPr/>
        </p:nvSpPr>
        <p:spPr>
          <a:xfrm>
            <a:off x="27560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" name="Shape 448"/>
          <p:cNvGrpSpPr/>
          <p:nvPr/>
        </p:nvGrpSpPr>
        <p:grpSpPr>
          <a:xfrm>
            <a:off x="7155254" y="2597364"/>
            <a:ext cx="1935845" cy="1437961"/>
            <a:chOff x="3688175" y="943350"/>
            <a:chExt cx="5279100" cy="3521825"/>
          </a:xfrm>
        </p:grpSpPr>
        <p:sp>
          <p:nvSpPr>
            <p:cNvPr id="449" name="Shape 449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0" t="0" r="0" b="0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451" name="Shape 451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0" t="0" r="0" b="0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452" name="Shape 452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0" t="0" r="0" b="0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453" name="Shape 453"/>
          <p:cNvSpPr txBox="1"/>
          <p:nvPr/>
        </p:nvSpPr>
        <p:spPr>
          <a:xfrm>
            <a:off x="7601775" y="4162775"/>
            <a:ext cx="1148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Predictions: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 x W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2134875" y="1768775"/>
            <a:ext cx="48297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Design network as a bunch of convolutional layers, with 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downsampling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upsampling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inside the network!</a:t>
            </a:r>
          </a:p>
        </p:txBody>
      </p:sp>
      <p:sp>
        <p:nvSpPr>
          <p:cNvPr id="455" name="Shape 455"/>
          <p:cNvSpPr/>
          <p:nvPr/>
        </p:nvSpPr>
        <p:spPr>
          <a:xfrm>
            <a:off x="30608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3365650" y="2908925"/>
            <a:ext cx="483600" cy="857400"/>
          </a:xfrm>
          <a:prstGeom prst="cube">
            <a:avLst>
              <a:gd name="adj" fmla="val 48764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3657087" y="3105950"/>
            <a:ext cx="650400" cy="526500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4194412" y="3105950"/>
            <a:ext cx="650400" cy="526500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4813450" y="2908925"/>
            <a:ext cx="483600" cy="857400"/>
          </a:xfrm>
          <a:prstGeom prst="cube">
            <a:avLst>
              <a:gd name="adj" fmla="val 48764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51182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54230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5835100" y="2536475"/>
            <a:ext cx="389700" cy="1525500"/>
          </a:xfrm>
          <a:prstGeom prst="cube">
            <a:avLst>
              <a:gd name="adj" fmla="val 78785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59875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Shape 464"/>
          <p:cNvSpPr txBox="1"/>
          <p:nvPr/>
        </p:nvSpPr>
        <p:spPr>
          <a:xfrm>
            <a:off x="1791574" y="4092000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High-res: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</a:t>
            </a:r>
            <a:r>
              <a:rPr kumimoji="0" lang="en" sz="1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 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x H/2 x W/2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5330974" y="4092000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High-res: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</a:t>
            </a:r>
            <a:r>
              <a:rPr kumimoji="0" lang="en" sz="1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 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x H/2 x W/2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2871999" y="2340282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Med-res: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</a:t>
            </a:r>
            <a:r>
              <a:rPr kumimoji="0" lang="en" sz="1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 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4548399" y="2340282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Med-res: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</a:t>
            </a:r>
            <a:r>
              <a:rPr kumimoji="0" lang="en" sz="1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 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3521099" y="3606825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Low-res: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</a:t>
            </a:r>
            <a:r>
              <a:rPr kumimoji="0" lang="en" sz="1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 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-28900" y="5081625"/>
            <a:ext cx="5951700" cy="3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Long, Shelhamer, and Darrell, “Fully Convolutional Networks for Semantic Segmentation”, CVPR 2015</a:t>
            </a:r>
            <a:b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Noh et al, “Learning Deconvolution Network for Semantic Segmentation”, ICCV 2015</a:t>
            </a:r>
          </a:p>
        </p:txBody>
      </p:sp>
      <p:sp>
        <p:nvSpPr>
          <p:cNvPr id="470" name="Shape 470"/>
          <p:cNvSpPr txBox="1"/>
          <p:nvPr/>
        </p:nvSpPr>
        <p:spPr>
          <a:xfrm>
            <a:off x="309925" y="1803675"/>
            <a:ext cx="1899900" cy="6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Downsampling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Pooling, strided convolution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6891575" y="1812725"/>
            <a:ext cx="1899900" cy="6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Upsampling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???</a:t>
            </a:r>
          </a:p>
        </p:txBody>
      </p:sp>
      <p:sp>
        <p:nvSpPr>
          <p:cNvPr id="3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61557A-2BDF-986D-70E3-1DFB0B1BAE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6294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6362-350C-1344-900F-A8790370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FC638-54BD-BB4E-980D-89B2832D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CF0AF8-FB5C-1A4F-9534-A468442E3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988"/>
            <a:ext cx="9144000" cy="502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A78D81E-07B1-8C42-9A31-8580AC33CC89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Figure Credit: 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medium.com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/apache-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mxnet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/transposed-convolutions-explained-with-ms-excel-52d13030c7e8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8013BE-EAE5-BD60-95F6-1C8CA6829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X Huo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2AD94-0478-E5E0-D9B1-1CC502CAD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CDC short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093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Algebra: </a:t>
            </a:r>
            <a:br>
              <a:rPr lang="en-US" dirty="0"/>
            </a:br>
            <a:r>
              <a:rPr lang="en-US" dirty="0"/>
              <a:t>Toeplitz Matrix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2B4A0A4-BE21-485B-AD2B-3A9F78F9B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Huo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CDC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PB">
            <a:extLst>
              <a:ext uri="{FF2B5EF4-FFF2-40B4-BE49-F238E27FC236}">
                <a16:creationId xmlns:a16="http://schemas.microsoft.com/office/drawing/2014/main" id="{181B3AF7-E38B-8430-4D68-CF956DA3CC1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7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16747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Toeplitz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Diagonals are constants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</a:t>
            </a:r>
            <a:r>
              <a:rPr lang="en-US" baseline="-25000" dirty="0" err="1"/>
              <a:t>ij</a:t>
            </a:r>
            <a:r>
              <a:rPr lang="en-US" dirty="0"/>
              <a:t> = 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baseline="-25000" dirty="0"/>
              <a:t>-j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676400"/>
            <a:ext cx="2514600" cy="20558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4343400"/>
            <a:ext cx="4330700" cy="2298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A39A3-B0BC-EC69-996E-7DEEA4B51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X Huo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8E31D-32F5-7AD1-2C6F-3E7BDDFD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CDC short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67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(Discrete) Convolution = Matrix Multiplication </a:t>
            </a:r>
          </a:p>
          <a:p>
            <a:pPr lvl="1"/>
            <a:r>
              <a:rPr lang="en-US" dirty="0"/>
              <a:t>with </a:t>
            </a:r>
            <a:r>
              <a:rPr lang="en-US" dirty="0" err="1"/>
              <a:t>Toeplitz</a:t>
            </a:r>
            <a:r>
              <a:rPr lang="en-US" dirty="0"/>
              <a:t> Matrices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98700"/>
            <a:ext cx="6375400" cy="4559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FB4C5E-6206-F347-8A3C-3975766A1DE0}"/>
              </a:ext>
            </a:extLst>
          </p:cNvPr>
          <p:cNvSpPr txBox="1"/>
          <p:nvPr/>
        </p:nvSpPr>
        <p:spPr>
          <a:xfrm>
            <a:off x="3580756" y="3810000"/>
            <a:ext cx="9700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. .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8F2FA-2E2E-61C6-2129-73FE12A10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X Huo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4D0AA-B270-74C4-8081-0B5E978B0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CDC short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1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C692AB-7F88-761D-0463-5CE853D9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D2A42D-6B78-964D-B87D-C0B2F96F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1channels.ipynb</a:t>
            </a:r>
          </a:p>
          <a:p>
            <a:r>
              <a:rPr lang="en-US" dirty="0"/>
              <a:t>2lenet.ipynb</a:t>
            </a:r>
          </a:p>
          <a:p>
            <a:r>
              <a:rPr lang="en-US" dirty="0"/>
              <a:t>3pooling.ipynb</a:t>
            </a:r>
          </a:p>
          <a:p>
            <a:r>
              <a:rPr lang="en-US" dirty="0"/>
              <a:t>4conv-layer.ipynb</a:t>
            </a:r>
          </a:p>
          <a:p>
            <a:r>
              <a:rPr lang="en-US" dirty="0"/>
              <a:t>5 padding-and-</a:t>
            </a:r>
            <a:r>
              <a:rPr lang="en-US" dirty="0" err="1"/>
              <a:t>strides.ipynb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2BA8A-C5D7-769D-F952-1A9F1F39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1D1757-B0FB-165D-168B-79F3659D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5622F3-2467-041C-BD03-4925B7DA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</p:spTree>
    <p:extLst>
      <p:ext uri="{BB962C8B-B14F-4D97-AF65-F5344CB8AC3E}">
        <p14:creationId xmlns:p14="http://schemas.microsoft.com/office/powerpoint/2010/main" val="69817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2678430"/>
            <a:ext cx="1508760" cy="150876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20" y="857250"/>
            <a:ext cx="7155180" cy="5143500"/>
          </a:xfrm>
          <a:prstGeom prst="rect">
            <a:avLst/>
          </a:prstGeom>
        </p:spPr>
      </p:pic>
      <p:sp>
        <p:nvSpPr>
          <p:cNvPr id="2" name="TextBox 58"/>
          <p:cNvSpPr txBox="1"/>
          <p:nvPr/>
        </p:nvSpPr>
        <p:spPr>
          <a:xfrm>
            <a:off x="368301" y="1683677"/>
            <a:ext cx="1508761" cy="43186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0" hangingPunct="0">
              <a:lnSpc>
                <a:spcPct val="95416"/>
              </a:lnSpc>
            </a:pPr>
            <a:r>
              <a:rPr lang="en-US" altLang="zh-CN" sz="2200" spc="89" dirty="0">
                <a:solidFill>
                  <a:srgbClr val="000000"/>
                </a:solidFill>
                <a:latin typeface="Arial"/>
                <a:ea typeface="Arial"/>
              </a:rPr>
              <a:t>Where</a:t>
            </a:r>
            <a:r>
              <a:rPr lang="en-US" altLang="zh-CN" sz="2200" spc="-3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200" spc="55" dirty="0">
                <a:solidFill>
                  <a:srgbClr val="000000"/>
                </a:solidFill>
                <a:latin typeface="Arial"/>
                <a:ea typeface="Arial"/>
              </a:rPr>
              <a:t>is</a:t>
            </a:r>
            <a:r>
              <a:rPr lang="en-US" altLang="zh-CN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200" spc="-20" dirty="0">
                <a:solidFill>
                  <a:srgbClr val="000000"/>
                </a:solidFill>
                <a:latin typeface="Arial"/>
                <a:ea typeface="Arial"/>
              </a:rPr>
              <a:t>Wal</a:t>
            </a:r>
            <a:r>
              <a:rPr lang="en-US" altLang="zh-CN" sz="2200" spc="-10" dirty="0">
                <a:solidFill>
                  <a:srgbClr val="000000"/>
                </a:solidFill>
                <a:latin typeface="Arial"/>
                <a:ea typeface="Arial"/>
              </a:rPr>
              <a:t>do?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19"/>
              </a:lnSpc>
            </a:pPr>
            <a:endParaRPr lang="en-US" dirty="0"/>
          </a:p>
          <a:p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 </a:t>
            </a:r>
            <a:endParaRPr lang="en-US" altLang="zh-CN" sz="1300" dirty="0">
              <a:solidFill>
                <a:srgbClr val="464644"/>
              </a:solidFill>
              <a:latin typeface="Arial"/>
              <a:ea typeface="Arial"/>
            </a:endParaRPr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102B5AF3-2C35-4DDB-BF2D-D6E181CC7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B2FC0489-2045-0A15-7566-B53966AB4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BC419EDD-2237-D598-F2F9-263B598F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0" y="857250"/>
            <a:ext cx="6065520" cy="5143500"/>
          </a:xfrm>
          <a:prstGeom prst="rect">
            <a:avLst/>
          </a:prstGeom>
        </p:spPr>
      </p:pic>
      <p:sp>
        <p:nvSpPr>
          <p:cNvPr id="2" name="TextBox 60"/>
          <p:cNvSpPr txBox="1"/>
          <p:nvPr/>
        </p:nvSpPr>
        <p:spPr>
          <a:xfrm>
            <a:off x="304800" y="1879510"/>
            <a:ext cx="2495766" cy="40868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spc="-20" dirty="0">
                <a:solidFill>
                  <a:srgbClr val="000000"/>
                </a:solidFill>
                <a:latin typeface="Arial"/>
                <a:ea typeface="Arial"/>
              </a:rPr>
              <a:t>Two</a:t>
            </a:r>
            <a:r>
              <a:rPr lang="en-US" altLang="zh-CN" sz="2800" b="1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spc="-15" dirty="0">
                <a:solidFill>
                  <a:srgbClr val="000000"/>
                </a:solidFill>
                <a:latin typeface="Arial"/>
                <a:ea typeface="Arial"/>
              </a:rPr>
              <a:t>Principles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14"/>
              </a:lnSpc>
            </a:pPr>
            <a:endParaRPr lang="en-US" dirty="0"/>
          </a:p>
          <a:p>
            <a:pPr indent="88900"/>
            <a:r>
              <a:rPr lang="en-US" altLang="zh-CN" sz="2400" spc="-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4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spc="-10" dirty="0">
                <a:solidFill>
                  <a:srgbClr val="000000"/>
                </a:solidFill>
                <a:latin typeface="Arial"/>
                <a:ea typeface="Arial"/>
              </a:rPr>
              <a:t>Translation</a:t>
            </a:r>
          </a:p>
          <a:p>
            <a:pPr indent="330200"/>
            <a:r>
              <a:rPr lang="en-US" altLang="zh-CN" sz="2400" spc="-5" dirty="0">
                <a:solidFill>
                  <a:srgbClr val="000000"/>
                </a:solidFill>
                <a:latin typeface="Arial"/>
                <a:ea typeface="Arial"/>
              </a:rPr>
              <a:t>In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variance</a:t>
            </a:r>
          </a:p>
          <a:p>
            <a:pPr>
              <a:lnSpc>
                <a:spcPts val="434"/>
              </a:lnSpc>
            </a:pPr>
            <a:endParaRPr lang="en-US" dirty="0"/>
          </a:p>
          <a:p>
            <a:pPr indent="889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37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Locality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60"/>
              </a:lnSpc>
            </a:pPr>
            <a:endParaRPr lang="en-US" dirty="0"/>
          </a:p>
          <a:p>
            <a:pPr indent="63500"/>
            <a:r>
              <a:rPr lang="en-US" altLang="zh-CN" sz="1300" spc="-5" dirty="0">
                <a:solidFill>
                  <a:srgbClr val="464644"/>
                </a:solidFill>
                <a:latin typeface="Arial"/>
                <a:ea typeface="Arial"/>
              </a:rPr>
              <a:t>co</a:t>
            </a:r>
            <a:r>
              <a:rPr lang="en-US" altLang="zh-CN" sz="1300" dirty="0">
                <a:solidFill>
                  <a:srgbClr val="464644"/>
                </a:solidFill>
                <a:latin typeface="Arial"/>
                <a:ea typeface="Arial"/>
              </a:rPr>
              <a:t>urses.d2l.ai/berkeley-stat-157</a:t>
            </a:r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24EEDF14-271D-182A-5B14-792EA7ED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08E8DDB5-855D-E5FB-35E4-1C1140E83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AE0842DD-E7B1-FB3B-1B50-059E1D4A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2"/>
          <p:cNvSpPr txBox="1"/>
          <p:nvPr/>
        </p:nvSpPr>
        <p:spPr>
          <a:xfrm>
            <a:off x="368301" y="1003211"/>
            <a:ext cx="7399997" cy="1696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Rethinking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Dense</a:t>
            </a:r>
            <a:r>
              <a:rPr lang="en-US" altLang="zh-CN" sz="2800" b="1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Layers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14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Reshape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inputs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and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output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into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matrix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(width,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height)</a:t>
            </a:r>
          </a:p>
          <a:p>
            <a:pPr>
              <a:lnSpc>
                <a:spcPts val="515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Reshape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weights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into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4-D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tensors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(h,w)</a:t>
            </a:r>
            <a:r>
              <a:rPr lang="en-US" altLang="zh-CN" sz="24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to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(h’,w’)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368301" y="4048503"/>
            <a:ext cx="5285751" cy="1119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413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is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re-indexes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W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such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as</a:t>
            </a:r>
            <a:r>
              <a:rPr lang="en-US" altLang="zh-CN" sz="240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that</a:t>
            </a:r>
          </a:p>
          <a:p>
            <a:pPr>
              <a:lnSpc>
                <a:spcPts val="1294"/>
              </a:lnSpc>
            </a:pPr>
            <a:endParaRPr lang="en-US" dirty="0"/>
          </a:p>
          <a:p>
            <a:pPr indent="2393850">
              <a:lnSpc>
                <a:spcPct val="132083"/>
              </a:lnSpc>
            </a:pPr>
            <a:r>
              <a:rPr lang="en-US" altLang="zh-CN" sz="3200" i="1" spc="12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altLang="zh-CN" sz="1300" dirty="0">
              <a:solidFill>
                <a:srgbClr val="464644"/>
              </a:solidFill>
              <a:latin typeface="Arial"/>
              <a:ea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8D1E4-C6CF-47D7-A507-71CEAE54E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609" y="2842250"/>
            <a:ext cx="5676960" cy="1086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6392D2-5527-4FC8-B545-BF8047002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102" y="4558479"/>
            <a:ext cx="3908345" cy="879375"/>
          </a:xfrm>
          <a:prstGeom prst="rect">
            <a:avLst/>
          </a:prstGeom>
        </p:spPr>
      </p:pic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2B6D217C-A8F8-C795-7A7A-E05572602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E69E5F28-1510-2D6D-C1F4-4B697A3AF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6FD9F059-A12B-2B14-C3E6-44BF5404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 txBox="1"/>
          <p:nvPr/>
        </p:nvSpPr>
        <p:spPr>
          <a:xfrm>
            <a:off x="238075" y="963550"/>
            <a:ext cx="8810700" cy="12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Fully Connected Layer (FC layer)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Contains neurons that connect to the entire input volume, as in ordinary Neural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9" name="Shape 1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351" y="2298501"/>
            <a:ext cx="6164923" cy="29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Shape 1140" descr="mazda3.JPG"/>
          <p:cNvPicPr preferRelativeResize="0"/>
          <p:nvPr/>
        </p:nvPicPr>
        <p:blipFill rotWithShape="1">
          <a:blip r:embed="rId4">
            <a:alphaModFix/>
          </a:blip>
          <a:srcRect l="13812" r="4065"/>
          <a:stretch/>
        </p:blipFill>
        <p:spPr>
          <a:xfrm>
            <a:off x="1345750" y="3542650"/>
            <a:ext cx="1470529" cy="13429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EDDF93-FD7F-ACFD-08C8-D6F38CFE23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7223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DOTS-CONFIG__" val="version3 50 50 5 12 7.8 8 0:128:128 186:223:226 0:128:128 186:223:226 aria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convolute 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paddi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multi I/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pooli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LeNe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applications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1841</TotalTime>
  <Words>2314</Words>
  <Application>Microsoft Office PowerPoint</Application>
  <PresentationFormat>On-screen Show (4:3)</PresentationFormat>
  <Paragraphs>971</Paragraphs>
  <Slides>59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Arial Narrow</vt:lpstr>
      <vt:lpstr>Calibri</vt:lpstr>
      <vt:lpstr>Calibri Light</vt:lpstr>
      <vt:lpstr>Times New Roman</vt:lpstr>
      <vt:lpstr>Office Theme</vt:lpstr>
      <vt:lpstr>Blank Presentation</vt:lpstr>
      <vt:lpstr>1_Office Theme</vt:lpstr>
      <vt:lpstr>Introduction to Deep Learning: Algorithms and Their Applications</vt:lpstr>
      <vt:lpstr>Schedule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Classical View = Inefficient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Segmentation (Image Registration)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Algebra:  Toeplitz Matrix</vt:lpstr>
      <vt:lpstr>Toeplitz Matrix</vt:lpstr>
      <vt:lpstr>Why do we care?</vt:lpstr>
      <vt:lpstr>Software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[Paper ID] (e.g. SRC01) [Paper Title]</dc:title>
  <dc:creator>huo@gatech.edu</dc:creator>
  <cp:lastModifiedBy>Huo, Xiaoming</cp:lastModifiedBy>
  <cp:revision>152</cp:revision>
  <cp:lastPrinted>2019-09-17T01:01:47Z</cp:lastPrinted>
  <dcterms:created xsi:type="dcterms:W3CDTF">2006-08-16T00:00:00Z</dcterms:created>
  <dcterms:modified xsi:type="dcterms:W3CDTF">2022-07-06T20:02:02Z</dcterms:modified>
</cp:coreProperties>
</file>